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05" r:id="rId2"/>
    <p:sldId id="392" r:id="rId3"/>
    <p:sldId id="416" r:id="rId4"/>
    <p:sldId id="437" r:id="rId5"/>
    <p:sldId id="436" r:id="rId6"/>
    <p:sldId id="438" r:id="rId7"/>
    <p:sldId id="439" r:id="rId8"/>
    <p:sldId id="418" r:id="rId9"/>
    <p:sldId id="420" r:id="rId10"/>
    <p:sldId id="421" r:id="rId11"/>
    <p:sldId id="440" r:id="rId12"/>
    <p:sldId id="410" r:id="rId13"/>
    <p:sldId id="413" r:id="rId14"/>
    <p:sldId id="442" r:id="rId15"/>
    <p:sldId id="411" r:id="rId16"/>
    <p:sldId id="415" r:id="rId17"/>
    <p:sldId id="434" r:id="rId18"/>
    <p:sldId id="414" r:id="rId19"/>
    <p:sldId id="422" r:id="rId20"/>
    <p:sldId id="423" r:id="rId21"/>
    <p:sldId id="425" r:id="rId22"/>
    <p:sldId id="430" r:id="rId23"/>
    <p:sldId id="432" r:id="rId24"/>
    <p:sldId id="433" r:id="rId25"/>
    <p:sldId id="441" r:id="rId26"/>
    <p:sldId id="426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67712" autoAdjust="0"/>
  </p:normalViewPr>
  <p:slideViewPr>
    <p:cSldViewPr>
      <p:cViewPr varScale="1">
        <p:scale>
          <a:sx n="69" d="100"/>
          <a:sy n="69" d="100"/>
        </p:scale>
        <p:origin x="11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1F0555-2235-402D-82DB-9317E72272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738FAA-1247-4B27-9246-1BCDA21E48C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04169E83-5D73-4258-9C0E-80241EC7FF13}" type="datetime1">
              <a:rPr lang="en-US"/>
              <a:pPr>
                <a:defRPr/>
              </a:pPr>
              <a:t>10/16/2018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5F3ADF1-1252-49FC-9EEE-112EBE66E4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CDC2E88-7CB6-4D2E-9383-23F5D62CD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5BABC-6835-490F-939D-8C9B90FB317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07E83-05ED-4667-93B8-08A995349C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FC9FA21-B038-474F-BA83-C9A5A268A4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49D111FF-7F76-466D-A876-0607E5767B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2C125077-C14D-4722-B849-AE4DBB7CA1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3B21D07A-FA28-4993-A0E5-4333AA3D5A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3E64FB0-BB50-4992-8D7C-B1C7B037C7ED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3F72742E-70BF-4AA6-8B71-53AE12F160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ED15EAC0-D53D-45D1-A73A-58A907F6ED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0629B750-1A64-4586-97FB-0033128AED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59F5887-2592-4FF7-B4EE-2E37451077AD}" type="slidenum">
              <a:rPr lang="en-US" altLang="en-US" smtClean="0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DB42611F-C8D8-47DC-850D-C99C62FE06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295BE596-963B-430E-B4BF-4AF416393B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15BEBB2A-2CED-4D37-A02C-0A821C3340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05AA9E9-94F4-4FD0-B221-AE4921D3C59C}" type="slidenum">
              <a:rPr lang="en-US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E0033E36-E89F-493C-B9CA-C10FBCB883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5130C631-5339-4E72-95D1-81B4EB4C82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0D15D824-9FCB-490A-A46E-971819D2EE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078AF67-6F8A-4B44-A4DA-018D558DF73E}" type="slidenum">
              <a:rPr lang="en-US" altLang="en-US" smtClean="0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AEFD76C0-E3EC-4F5E-AF35-24C16B530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ECAF7B2B-3DA2-429F-9FD9-308E07636B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37ECB6C2-AFF2-48AD-A5A6-CE883E7210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2C4A1C3-A224-4A4A-9D24-3D124922251C}" type="slidenum">
              <a:rPr lang="en-US" altLang="en-US" smtClean="0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A86E9BB1-F767-4845-BD49-1BC019143C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54542262-CA4B-4275-8FED-E6F80541C0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4D38AAE8-330B-4FCD-B4DF-54A3B11196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8D462A3-D004-4BCA-A9F4-0BC90736339F}" type="slidenum">
              <a:rPr lang="en-US" altLang="en-US" smtClean="0">
                <a:latin typeface="Calibri" panose="020F0502020204030204" pitchFamily="34" charset="0"/>
              </a:rPr>
              <a:pPr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55BC1138-6621-4A3B-A9E6-CEBED75C21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2055912B-7584-426B-A57D-CF22D2A68F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1D29A0D3-B4A5-4F8A-86D3-1C2A65F1C9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0472680-4E61-4A51-B57B-85FE328E2311}" type="slidenum">
              <a:rPr lang="en-US" altLang="en-US" smtClean="0">
                <a:latin typeface="Calibri" panose="020F0502020204030204" pitchFamily="34" charset="0"/>
              </a:rPr>
              <a:pPr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42114BE0-0745-437F-8588-98E96A7726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7B5665F5-31B1-4B30-8213-F1D80C459D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21AF70E0-E897-48B5-96CB-50D0C5CA8C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10B4171-9B75-4F3A-A8A6-A8B6DB54E98F}" type="slidenum">
              <a:rPr lang="en-US" altLang="en-US" smtClean="0">
                <a:latin typeface="Calibri" panose="020F0502020204030204" pitchFamily="34" charset="0"/>
              </a:rPr>
              <a:pPr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6D2A3CAE-66C1-4AFE-B27D-BF64E76C93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641A12DC-0EF8-4892-9263-5E56EDFBDE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2C1D017A-84AC-4E6A-861E-2EF7AAF06E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85F0819-9B48-4A52-BF60-BBDF96CBDF63}" type="slidenum">
              <a:rPr lang="en-US" altLang="en-US" smtClean="0">
                <a:latin typeface="Calibri" panose="020F0502020204030204" pitchFamily="34" charset="0"/>
              </a:rPr>
              <a:pPr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D1AF1B2E-3693-4D56-A3EB-06C11D6311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C3D8A035-A0F3-42BA-A72B-4C6567EAB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13FE2C21-898B-4B59-AE20-97159C106C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8662920-2C9E-490F-884B-2FB4B0FCEDE0}" type="slidenum">
              <a:rPr lang="en-US" altLang="en-US" smtClean="0">
                <a:latin typeface="Calibri" panose="020F0502020204030204" pitchFamily="34" charset="0"/>
              </a:rPr>
              <a:pPr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B661CA7B-BA3E-454E-9401-B5656588C7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FC36ECF2-1E44-44E5-93C5-E147089490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90AEE670-8358-4A52-9BB3-3EF8258ACF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CB80572-BDD7-4FE2-AD19-5820D8261CF6}" type="slidenum">
              <a:rPr lang="en-US" altLang="en-US" smtClean="0">
                <a:latin typeface="Calibri" panose="020F0502020204030204" pitchFamily="34" charset="0"/>
              </a:rPr>
              <a:pPr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B806DE38-E439-407B-B333-998D07A654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F9DE38A8-3D5C-49EE-B5FB-BAA0A102B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DABF53E0-19C2-4541-9C33-20A9C8987D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E6AF75-7017-48C3-9D87-D2A6463AA6E7}" type="slidenum">
              <a:rPr lang="en-US" altLang="en-US" smtClean="0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F04A6191-DD8E-4B25-8CF9-C3B6B99B21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EA061A06-0D49-4162-BD50-B0FB8F9A2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9F89152B-637F-4B27-9A32-CE9928159D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97D124B-EC25-40DC-BB0F-4AA86728E887}" type="slidenum">
              <a:rPr lang="en-US" altLang="en-US" smtClean="0">
                <a:latin typeface="Calibri" panose="020F0502020204030204" pitchFamily="34" charset="0"/>
              </a:rPr>
              <a:pPr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92401AB4-531F-4D71-82FC-BB87B5CFE0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E256935C-249C-4F07-8EA5-18693EE1FE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E765D1C2-854B-431C-8D4F-9DDAE9895F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48310A2-CBA3-4E64-9DA1-6779602D8D37}" type="slidenum">
              <a:rPr lang="en-US" altLang="en-US" smtClean="0">
                <a:latin typeface="Calibri" panose="020F0502020204030204" pitchFamily="34" charset="0"/>
              </a:rPr>
              <a:pPr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6C6C3AC2-4D43-4531-810D-F434429023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A5936648-A98E-4CF7-90E8-AE41868DB9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7A3B277B-80DD-4E36-A735-4615ABF7A4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87B7BC0-DAFC-41C3-AB04-0C8A325772B7}" type="slidenum">
              <a:rPr lang="en-US" altLang="en-US" smtClean="0">
                <a:latin typeface="Calibri" panose="020F0502020204030204" pitchFamily="34" charset="0"/>
              </a:rPr>
              <a:pPr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6675B0D8-19E3-4654-8C8C-151FDA2E2F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CF31609B-FBE1-43FA-BD8C-73EFE5FB2A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A355BF37-1626-4C02-9C08-6084B75698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6B6E723-1B54-4A90-A938-3585D4C30F12}" type="slidenum">
              <a:rPr lang="en-US" altLang="en-US" smtClean="0">
                <a:latin typeface="Calibri" panose="020F0502020204030204" pitchFamily="34" charset="0"/>
              </a:rPr>
              <a:pPr/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5D4C9010-5F82-4E76-A98D-56AB76F6AB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2BBA26F9-8B7A-4318-B978-FB9ACF859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So we entitled this presentation . . .</a:t>
            </a: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We hope we’ve given you some ideas to build your own </a:t>
            </a:r>
            <a:r>
              <a:rPr lang="en-US" altLang="en-US" dirty="0" err="1">
                <a:ea typeface="ＭＳ Ｐゴシック" panose="020B0600070205080204" pitchFamily="34" charset="-128"/>
              </a:rPr>
              <a:t>facilitities</a:t>
            </a:r>
            <a:r>
              <a:rPr lang="en-US" altLang="en-US" dirty="0">
                <a:ea typeface="ＭＳ Ｐゴシック" panose="020B0600070205080204" pitchFamily="34" charset="-128"/>
              </a:rPr>
              <a:t> management strategy. In summary, I think if you ask Candle and I, we’d say that the 3 steps we think are most relevant from the presentation – the three takeaways are:</a:t>
            </a: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Communicate – understand how important communication is with BOTH your stakeholders and those individuals who maintain your facility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Be FLEXIBLE and think about where you want your library to go – and how to get it there.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FINALLY – build data not only to help you get where you want to be, but to support the policies that you implement.</a:t>
            </a:r>
          </a:p>
          <a:p>
            <a:pPr marL="228600" indent="-228600">
              <a:buFontTx/>
              <a:buAutoNum type="arabicPeriod"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D115B5B8-C540-4B67-920D-44F06C7D57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A4CD7EB-6549-43E1-AC43-F36484BF18BD}" type="slidenum">
              <a:rPr lang="en-US" altLang="en-US" smtClean="0">
                <a:latin typeface="Calibri" panose="020F0502020204030204" pitchFamily="34" charset="0"/>
              </a:rPr>
              <a:pPr/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4DA1859F-3811-4B93-9A6A-C4F96E4057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BFCD7CCF-CC82-4A54-A40E-E153EE5B84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A4E1004F-D313-4CAA-A4E3-47F3D24AE2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8D85B8D-D86B-477F-88F8-32A31A1066A1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AD2CBF86-A107-4675-B65C-1C0AEF5CD0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86E79A0E-30F1-4CC6-8C5B-867DE8DF7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1DE1AC6-1651-4B70-8F4C-D3BBA2299D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6D34E16-BC74-48BC-BF3B-85D9707F1B98}" type="slidenum">
              <a:rPr lang="en-US" altLang="en-US" smtClean="0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CAC2EB28-4EE9-45E0-88B7-A903AE9A8B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BCC4017D-B056-4C73-BC30-C50331C33F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CFDCF462-EFC0-4BA7-86D6-9035DED5EB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F34AD76-5B5C-4A3E-B68A-2BEAF076641B}" type="slidenum">
              <a:rPr lang="en-US" altLang="en-US" smtClean="0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E339E37F-FFB7-4DF2-8E2E-0FB2670777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34C043C2-816D-4EE7-BEA7-56D1483DBD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0EF9AB4E-7E77-4DF8-9442-1C5FF7DD17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8615964-43EF-421F-8FFF-305799062746}" type="slidenum">
              <a:rPr lang="en-US" altLang="en-US" smtClean="0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D807D134-7264-4C63-9DA7-524B2186C2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83567995-BC8D-47EA-8CA1-2952FFC87B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077D7BD7-CB63-4AD7-B51A-F06EA46D74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934D120-1E2F-466A-BF73-0998225CE154}" type="slidenum">
              <a:rPr lang="en-US" altLang="en-US" smtClean="0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E1959874-0009-4BAB-A4AE-BBAD44C69F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C84AD730-7BD2-4DA2-92ED-9988EE94CE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9326FEEF-0A07-4BA7-AB83-D204CEBD3B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CA7C2B6-B257-44E5-A5AB-F94AFCA57B3C}" type="slidenum">
              <a:rPr lang="en-US" altLang="en-US" smtClean="0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0D873EB5-7FB4-4098-AE66-89BA0B67E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13FD14DD-E6C1-408A-9D9C-D44EF3CE41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43765B01-4114-4615-A298-C3F9ED08B5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114A071-3454-443A-8A10-36C277CC9C51}" type="slidenum">
              <a:rPr lang="en-US" altLang="en-US" smtClean="0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8F05B-2CE4-48ED-A5F2-13D9A1871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C89B2-8C81-4C9A-BED0-83BE2A61633A}" type="datetime1">
              <a:rPr lang="en-US"/>
              <a:pPr>
                <a:defRPr/>
              </a:pPr>
              <a:t>10/16/2018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C0A51-DCF8-48D8-A3D9-07EC51C48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5A53A-53D5-42C9-9E83-4F3CF5A87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34ED4-3ADD-46E8-BD36-ECE94EEEE84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264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0A801-7443-4440-B999-7CBFEE843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DC223-27A5-485C-A64B-5AF124AF705C}" type="datetime1">
              <a:rPr lang="en-US"/>
              <a:pPr>
                <a:defRPr/>
              </a:pPr>
              <a:t>10/16/2018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4E158-A0E5-4F01-A20E-E89DF2F0F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5806B-688F-4732-92DB-EB4B2201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B0261-E6C7-4A42-AFE7-AEA4163202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624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CACEB-319A-47CA-AA7B-89893D725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BC966-3A48-484F-9862-2FB668705D93}" type="datetime1">
              <a:rPr lang="en-US"/>
              <a:pPr>
                <a:defRPr/>
              </a:pPr>
              <a:t>10/16/2018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794EC-CA3D-4904-B95C-16FC90231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EDFA1-3C8A-4DD8-896E-327D5A5F4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6B033-D561-4121-B784-10D81FEA215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702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D975F-EDC5-49FF-AE89-3A4BEEABE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9C988-40E4-4BC3-8AD8-A0426215C516}" type="datetime1">
              <a:rPr lang="en-US"/>
              <a:pPr>
                <a:defRPr/>
              </a:pPr>
              <a:t>10/16/2018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4C586-C566-4283-8E9C-3F325CAE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0DD34-A69D-4178-B2FE-59760C2C0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3249D-FC01-49D4-A79B-27D761F8892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054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2DBD1-352E-4F45-B633-9D0CD34F8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F5488-4955-4432-B0AE-137633B2E7B5}" type="datetime1">
              <a:rPr lang="en-US"/>
              <a:pPr>
                <a:defRPr/>
              </a:pPr>
              <a:t>10/16/2018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D554F-2D3D-43F0-84D2-37B56B0F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89217-EFA2-4D77-A121-678940099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E491B-0AB1-4DC1-8107-7873AB08832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9694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19450E-DBC6-4897-A62A-781CC4F0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478CD-DEC7-40DB-9EA3-DA42E289DFFA}" type="datetime1">
              <a:rPr lang="en-US"/>
              <a:pPr>
                <a:defRPr/>
              </a:pPr>
              <a:t>10/16/2018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8B1EFB-6135-45F3-BBCA-39EA3329E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DAD5FE-D684-4B5F-83ED-5998380C6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1503C-BD77-4635-929E-7E31BCADD0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574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680D8E7-C8A2-4D01-9E36-58E40C68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27560-DCCA-4472-BF8D-A068F4EB4AD9}" type="datetime1">
              <a:rPr lang="en-US"/>
              <a:pPr>
                <a:defRPr/>
              </a:pPr>
              <a:t>10/16/2018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CDD839A-4265-4A07-8E1D-9CB786A5D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636E524-F48C-463A-93F1-04BBA87A4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0770A-84AA-4EDD-B572-BE57B934360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200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A0A4958-39E4-4F99-A4AC-88612F05D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CEAE8-C900-401F-93F5-749DCFD45F90}" type="datetime1">
              <a:rPr lang="en-US"/>
              <a:pPr>
                <a:defRPr/>
              </a:pPr>
              <a:t>10/16/2018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91FF53A-8F2B-4865-8264-44D530FA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601D5-C5EC-4440-BAC1-391A81C0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54683-3B2B-42BE-83CD-12499EC669F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896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5857E87-42F4-4F69-88C7-8862F0FEF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E442C-7E38-41F4-AB87-37BD0022E30B}" type="datetime1">
              <a:rPr lang="en-US"/>
              <a:pPr>
                <a:defRPr/>
              </a:pPr>
              <a:t>10/16/2018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5BA2057-F46F-4159-A096-F027697A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DFF60DB-5930-4D9F-B499-46F23A85D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8D289-EF7B-45C6-BF7B-07A1DB6F27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39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65BCEE-2B00-4866-B6F5-2F2456CCB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FAE90-EC36-4F49-986D-0C6791F7E7DB}" type="datetime1">
              <a:rPr lang="en-US"/>
              <a:pPr>
                <a:defRPr/>
              </a:pPr>
              <a:t>10/16/2018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CC790A-BF6B-4301-A069-D0BA07B7A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7C6804-0F1A-4859-BC0A-213FDEAF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9701F-4FA8-4B7C-94EB-F30F679C79D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726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5CBA39-F34F-4186-BADA-923E52A8B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744BF-E931-49A8-A4B4-7121D3C09580}" type="datetime1">
              <a:rPr lang="en-US"/>
              <a:pPr>
                <a:defRPr/>
              </a:pPr>
              <a:t>10/16/2018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D9AA86-1253-438E-8DC8-3C56E8DB2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30D36E-67A8-4FC8-859D-6E8C17D8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16C65-5DDC-4B2C-9B84-FED344C40D2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8804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54FA677-0162-416B-9EE8-9A1C01B42A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31F3323-6BEE-45D6-8C31-1AB427345A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B4CC7-B606-4431-8B17-1FFA81E22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EE2886B-603A-4DAB-8F8C-66DCE7EA2310}" type="datetime1">
              <a:rPr lang="en-US"/>
              <a:pPr>
                <a:defRPr/>
              </a:pPr>
              <a:t>10/16/2018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73B8C-8CF6-41A7-87E6-958D67AE9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7FA80-258A-4C7D-A443-99BD8F7DB2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615DEC6-B902-4136-9272-3FA3362D3ED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-sa/2.0/" TargetMode="External"/><Relationship Id="rId4" Type="http://schemas.openxmlformats.org/officeDocument/2006/relationships/hyperlink" Target="https://www.flickr.com/photos/bigleaftropicals/853951700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jeremiahjoseph.deviantart.com/art/Crystal-Ball-149305731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04961512-4A76-4DA3-9F30-EEED2A477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r>
              <a:rPr lang="en-US" altLang="en-US" sz="5400" b="1">
                <a:solidFill>
                  <a:schemeClr val="bg1"/>
                </a:solidFill>
                <a:ea typeface="ＭＳ Ｐゴシック" panose="020B0600070205080204" pitchFamily="34" charset="-128"/>
                <a:cs typeface="Courier New" panose="02070309020205020404" pitchFamily="49" charset="0"/>
              </a:rPr>
              <a:t>Developing a Winning Strategy for Library Facilities Management in Three Easy Steps . . .</a:t>
            </a:r>
            <a:br>
              <a:rPr lang="en-US" altLang="en-US" sz="5400" b="1">
                <a:solidFill>
                  <a:schemeClr val="bg1"/>
                </a:solidFill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b="1" i="1">
                <a:solidFill>
                  <a:schemeClr val="bg1"/>
                </a:solidFill>
                <a:ea typeface="ＭＳ Ｐゴシック" panose="020B0600070205080204" pitchFamily="34" charset="-128"/>
                <a:cs typeface="Courier New" panose="02070309020205020404" pitchFamily="49" charset="0"/>
              </a:rPr>
              <a:t>Well, More Than Three, But Who’s Counting </a:t>
            </a:r>
            <a:r>
              <a:rPr lang="en-US" altLang="en-US" sz="4800" b="1">
                <a:solidFill>
                  <a:schemeClr val="bg1"/>
                </a:solidFill>
                <a:ea typeface="ＭＳ Ｐゴシック" panose="020B0600070205080204" pitchFamily="34" charset="-128"/>
                <a:cs typeface="Courier New" panose="02070309020205020404" pitchFamily="49" charset="0"/>
              </a:rPr>
              <a:t>. . 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E751C140-500F-4F78-B280-552FFC463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endParaRPr lang="en-US" altLang="en-US" sz="800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B16D2B7-DE8D-4949-B759-C5883A271417}"/>
              </a:ext>
            </a:extLst>
          </p:cNvPr>
          <p:cNvSpPr/>
          <p:nvPr/>
        </p:nvSpPr>
        <p:spPr>
          <a:xfrm>
            <a:off x="985957" y="325648"/>
            <a:ext cx="6946900" cy="604996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endParaRPr lang="en-US" sz="2800" b="1" dirty="0"/>
          </a:p>
          <a:p>
            <a:pPr marL="514350" indent="-514350">
              <a:buFontTx/>
              <a:buAutoNum type="arabicPeriod"/>
              <a:defRPr/>
            </a:pPr>
            <a:r>
              <a:rPr lang="en-US" sz="2800" b="1" dirty="0"/>
              <a:t>Call or email University Service Desk OR Building Manager.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800" b="1" dirty="0"/>
              <a:t>University pays. 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800" b="1" dirty="0"/>
              <a:t>Communicate &amp; build relationships.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0B9BE7E-BB14-4895-A011-383A41D5563F}"/>
              </a:ext>
            </a:extLst>
          </p:cNvPr>
          <p:cNvSpPr/>
          <p:nvPr/>
        </p:nvSpPr>
        <p:spPr>
          <a:xfrm>
            <a:off x="304800" y="130947"/>
            <a:ext cx="2814174" cy="1752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Custodial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FBC783-9D67-4FA0-82AE-EE06DB2E2F1E}"/>
              </a:ext>
            </a:extLst>
          </p:cNvPr>
          <p:cNvSpPr/>
          <p:nvPr/>
        </p:nvSpPr>
        <p:spPr>
          <a:xfrm>
            <a:off x="152400" y="4654419"/>
            <a:ext cx="2665188" cy="192894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Building System Maintenance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ED41668-AB9F-4593-BB62-A0FC69291FAE}"/>
              </a:ext>
            </a:extLst>
          </p:cNvPr>
          <p:cNvSpPr/>
          <p:nvPr/>
        </p:nvSpPr>
        <p:spPr>
          <a:xfrm>
            <a:off x="5729676" y="4514140"/>
            <a:ext cx="2731938" cy="202474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/>
              <a:t>Building Upkeep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98CF7CC9-93B1-44D0-B32F-796C930F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endParaRPr lang="en-US" altLang="en-US" sz="800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B16D2B7-DE8D-4949-B759-C5883A271417}"/>
              </a:ext>
            </a:extLst>
          </p:cNvPr>
          <p:cNvSpPr/>
          <p:nvPr/>
        </p:nvSpPr>
        <p:spPr>
          <a:xfrm>
            <a:off x="985957" y="325648"/>
            <a:ext cx="6946900" cy="604996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i="1" dirty="0"/>
              <a:t>Physical . . .</a:t>
            </a:r>
          </a:p>
          <a:p>
            <a:pPr>
              <a:defRPr/>
            </a:pPr>
            <a:r>
              <a:rPr lang="en-US" sz="3200" b="1" i="1" dirty="0"/>
              <a:t>Theoretical. . .</a:t>
            </a:r>
          </a:p>
          <a:p>
            <a:pPr>
              <a:defRPr/>
            </a:pPr>
            <a:r>
              <a:rPr lang="en-US" sz="3200" b="1" i="1" dirty="0"/>
              <a:t>Practical . . .</a:t>
            </a:r>
          </a:p>
          <a:p>
            <a:pPr>
              <a:defRPr/>
            </a:pPr>
            <a:r>
              <a:rPr lang="en-US" sz="2800" b="1" dirty="0"/>
              <a:t>Can we do anything to have more control over the use of our space?</a:t>
            </a:r>
            <a:endParaRPr lang="en-US" sz="2800" b="1" i="1" dirty="0"/>
          </a:p>
          <a:p>
            <a:pPr>
              <a:defRPr/>
            </a:pPr>
            <a:r>
              <a:rPr lang="en-US" b="1" dirty="0"/>
              <a:t> 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525562FE-829C-45D3-B5B7-66F698A0A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endParaRPr lang="en-US" altLang="en-US" sz="800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B16D2B7-DE8D-4949-B759-C5883A271417}"/>
              </a:ext>
            </a:extLst>
          </p:cNvPr>
          <p:cNvSpPr/>
          <p:nvPr/>
        </p:nvSpPr>
        <p:spPr>
          <a:xfrm>
            <a:off x="1143000" y="265929"/>
            <a:ext cx="6946900" cy="604996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endParaRPr lang="en-US" sz="2800" b="1" dirty="0"/>
          </a:p>
          <a:p>
            <a:pPr marL="800100" lvl="1" indent="-342900">
              <a:buFontTx/>
              <a:buAutoNum type="arabicPeriod"/>
              <a:defRPr/>
            </a:pPr>
            <a:endParaRPr lang="en-US" sz="2600" b="1" dirty="0"/>
          </a:p>
          <a:p>
            <a:pPr marL="800100" lvl="1" indent="-342900">
              <a:buFontTx/>
              <a:buAutoNum type="arabicPeriod"/>
              <a:defRPr/>
            </a:pPr>
            <a:r>
              <a:rPr lang="en-US" sz="2600" b="1" dirty="0"/>
              <a:t>Set up channels of communication with major stake holders;</a:t>
            </a:r>
          </a:p>
          <a:p>
            <a:pPr marL="800100" lvl="1" indent="-342900">
              <a:buFontTx/>
              <a:buAutoNum type="arabicPeriod"/>
              <a:defRPr/>
            </a:pPr>
            <a:r>
              <a:rPr lang="en-US" sz="2600" b="1" dirty="0"/>
              <a:t>Clearly communicate use policies and expectations;</a:t>
            </a:r>
          </a:p>
          <a:p>
            <a:pPr marL="800100" lvl="1" indent="-342900">
              <a:buFontTx/>
              <a:buAutoNum type="arabicPeriod"/>
              <a:defRPr/>
            </a:pPr>
            <a:r>
              <a:rPr lang="en-US" sz="2600" b="1" dirty="0"/>
              <a:t>Make a big deal out of using library space;</a:t>
            </a:r>
          </a:p>
          <a:p>
            <a:pPr marL="800100" lvl="1" indent="-342900">
              <a:buFontTx/>
              <a:buAutoNum type="arabicPeriod"/>
              <a:defRPr/>
            </a:pPr>
            <a:r>
              <a:rPr lang="en-US" sz="2600" b="1" dirty="0"/>
              <a:t>Reminder: the library is a primarily a study space for students; event’s impact;</a:t>
            </a:r>
          </a:p>
          <a:p>
            <a:pPr marL="800100" lvl="1" indent="-342900">
              <a:buFontTx/>
              <a:buAutoNum type="arabicPeriod"/>
              <a:defRPr/>
            </a:pPr>
            <a:r>
              <a:rPr lang="en-US" sz="2600" b="1" dirty="0"/>
              <a:t>“In Use”. </a:t>
            </a:r>
            <a:endParaRPr lang="en-US" sz="2600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46E59E0-AE1B-4FA1-9190-DA90BBEDC035}"/>
              </a:ext>
            </a:extLst>
          </p:cNvPr>
          <p:cNvSpPr/>
          <p:nvPr/>
        </p:nvSpPr>
        <p:spPr>
          <a:xfrm>
            <a:off x="228600" y="5862"/>
            <a:ext cx="2814174" cy="1752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Communicate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79C33298-9F94-48D5-A059-B5A63911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endParaRPr lang="en-US" altLang="en-US" sz="800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B16D2B7-DE8D-4949-B759-C5883A271417}"/>
              </a:ext>
            </a:extLst>
          </p:cNvPr>
          <p:cNvSpPr/>
          <p:nvPr/>
        </p:nvSpPr>
        <p:spPr>
          <a:xfrm>
            <a:off x="1143000" y="265929"/>
            <a:ext cx="6946900" cy="604996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endParaRPr lang="en-US" sz="2800" b="1" dirty="0"/>
          </a:p>
          <a:p>
            <a:pPr marL="800100" lvl="1" indent="-342900">
              <a:buFontTx/>
              <a:buAutoNum type="arabicPeriod"/>
              <a:defRPr/>
            </a:pPr>
            <a:r>
              <a:rPr lang="en-US" sz="2800" b="1" dirty="0"/>
              <a:t>Try to set strict boundaries for certain spaces as student use only;</a:t>
            </a:r>
          </a:p>
          <a:p>
            <a:pPr marL="800100" lvl="1" indent="-342900">
              <a:buFontTx/>
              <a:buAutoNum type="arabicPeriod"/>
              <a:defRPr/>
            </a:pPr>
            <a:r>
              <a:rPr lang="en-US" sz="2800" b="1" dirty="0"/>
              <a:t>Make a big deal out of using library space if it will disrupt students.</a:t>
            </a:r>
          </a:p>
          <a:p>
            <a:pPr>
              <a:defRPr/>
            </a:pPr>
            <a:r>
              <a:rPr lang="en-US" b="1" dirty="0"/>
              <a:t> 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46E59E0-AE1B-4FA1-9190-DA90BBEDC035}"/>
              </a:ext>
            </a:extLst>
          </p:cNvPr>
          <p:cNvSpPr/>
          <p:nvPr/>
        </p:nvSpPr>
        <p:spPr>
          <a:xfrm>
            <a:off x="304800" y="130947"/>
            <a:ext cx="2814174" cy="1752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Communicate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221874-AB7A-448F-B6DF-BF6E5AE193AB}"/>
              </a:ext>
            </a:extLst>
          </p:cNvPr>
          <p:cNvSpPr/>
          <p:nvPr/>
        </p:nvSpPr>
        <p:spPr>
          <a:xfrm>
            <a:off x="152400" y="2242456"/>
            <a:ext cx="2362200" cy="202474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/>
              <a:t>Advocate for students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570A14D8-CC72-4522-904F-CFBF37394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75"/>
            <a:ext cx="4694238" cy="631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>
            <a:extLst>
              <a:ext uri="{FF2B5EF4-FFF2-40B4-BE49-F238E27FC236}">
                <a16:creationId xmlns:a16="http://schemas.microsoft.com/office/drawing/2014/main" id="{881A0A06-782E-4B34-8C7F-0D995DE69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269875"/>
            <a:ext cx="4422775" cy="631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90B68297-AB36-4EFB-97B5-81828F3D0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r>
              <a:rPr lang="en-US" altLang="en-US" sz="80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s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B16D2B7-DE8D-4949-B759-C5883A271417}"/>
              </a:ext>
            </a:extLst>
          </p:cNvPr>
          <p:cNvSpPr/>
          <p:nvPr/>
        </p:nvSpPr>
        <p:spPr>
          <a:xfrm>
            <a:off x="1143000" y="265929"/>
            <a:ext cx="6946900" cy="604996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endParaRPr lang="en-US" sz="2800" b="1" dirty="0"/>
          </a:p>
          <a:p>
            <a:pPr marL="800100" lvl="1" indent="-342900">
              <a:buFontTx/>
              <a:buAutoNum type="arabicPeriod"/>
              <a:defRPr/>
            </a:pPr>
            <a:r>
              <a:rPr lang="en-US" sz="2800" b="1" dirty="0"/>
              <a:t>Keep abreast of changes in other libraries;</a:t>
            </a:r>
          </a:p>
          <a:p>
            <a:pPr marL="800100" lvl="1" indent="-342900">
              <a:buFontTx/>
              <a:buAutoNum type="arabicPeriod"/>
              <a:defRPr/>
            </a:pPr>
            <a:r>
              <a:rPr lang="en-US" sz="2800" b="1" dirty="0"/>
              <a:t>Don’t limit yourself in the “we’ve always done it that way” box – make changes where/when relevant;</a:t>
            </a:r>
          </a:p>
          <a:p>
            <a:pPr marL="800100" lvl="1" indent="-342900">
              <a:buFontTx/>
              <a:buAutoNum type="arabicPeriod"/>
              <a:defRPr/>
            </a:pPr>
            <a:r>
              <a:rPr lang="en-US" sz="2800" b="1" dirty="0"/>
              <a:t>Think of ways to use the space and make proposals; be the instigator of changes.</a:t>
            </a:r>
          </a:p>
          <a:p>
            <a:pPr>
              <a:defRPr/>
            </a:pPr>
            <a:r>
              <a:rPr lang="en-US" b="1" dirty="0"/>
              <a:t> 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46E59E0-AE1B-4FA1-9190-DA90BBEDC035}"/>
              </a:ext>
            </a:extLst>
          </p:cNvPr>
          <p:cNvSpPr/>
          <p:nvPr/>
        </p:nvSpPr>
        <p:spPr>
          <a:xfrm>
            <a:off x="0" y="11205"/>
            <a:ext cx="2819400" cy="166519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Communicate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221874-AB7A-448F-B6DF-BF6E5AE193AB}"/>
              </a:ext>
            </a:extLst>
          </p:cNvPr>
          <p:cNvSpPr/>
          <p:nvPr/>
        </p:nvSpPr>
        <p:spPr>
          <a:xfrm>
            <a:off x="152400" y="2242456"/>
            <a:ext cx="2362200" cy="202474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/>
              <a:t>Advocate for students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FC1B56-4A99-4207-88C3-D761232F2F67}"/>
              </a:ext>
            </a:extLst>
          </p:cNvPr>
          <p:cNvSpPr/>
          <p:nvPr/>
        </p:nvSpPr>
        <p:spPr>
          <a:xfrm>
            <a:off x="304800" y="4626108"/>
            <a:ext cx="2731938" cy="202474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/>
              <a:t>Stay informed; be the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01AC2542-077E-4F42-A376-534DDED8D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endParaRPr lang="en-US" altLang="en-US" sz="800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B16D2B7-DE8D-4949-B759-C5883A271417}"/>
              </a:ext>
            </a:extLst>
          </p:cNvPr>
          <p:cNvSpPr/>
          <p:nvPr/>
        </p:nvSpPr>
        <p:spPr>
          <a:xfrm>
            <a:off x="1143000" y="265929"/>
            <a:ext cx="6946900" cy="604996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endParaRPr lang="en-US" sz="2800" b="1" dirty="0"/>
          </a:p>
          <a:p>
            <a:pPr marL="800100" lvl="1" indent="-342900">
              <a:buFontTx/>
              <a:buAutoNum type="arabicPeriod"/>
              <a:defRPr/>
            </a:pPr>
            <a:r>
              <a:rPr lang="en-US" sz="2800" b="1" dirty="0"/>
              <a:t>“Don’t have a cow man”.</a:t>
            </a:r>
          </a:p>
          <a:p>
            <a:pPr marL="800100" lvl="1" indent="-342900">
              <a:buFontTx/>
              <a:buAutoNum type="arabicPeriod"/>
              <a:defRPr/>
            </a:pPr>
            <a:r>
              <a:rPr lang="en-US" sz="2800" b="1" dirty="0"/>
              <a:t>Invite/encourage use of your space in ways that you think will be least disruptive.</a:t>
            </a:r>
          </a:p>
          <a:p>
            <a:pPr>
              <a:defRPr/>
            </a:pPr>
            <a:r>
              <a:rPr lang="en-US" b="1" dirty="0"/>
              <a:t> 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46E59E0-AE1B-4FA1-9190-DA90BBEDC035}"/>
              </a:ext>
            </a:extLst>
          </p:cNvPr>
          <p:cNvSpPr/>
          <p:nvPr/>
        </p:nvSpPr>
        <p:spPr>
          <a:xfrm>
            <a:off x="304800" y="130947"/>
            <a:ext cx="2814174" cy="1752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Communicate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221874-AB7A-448F-B6DF-BF6E5AE193AB}"/>
              </a:ext>
            </a:extLst>
          </p:cNvPr>
          <p:cNvSpPr/>
          <p:nvPr/>
        </p:nvSpPr>
        <p:spPr>
          <a:xfrm>
            <a:off x="152400" y="2242456"/>
            <a:ext cx="2362200" cy="202474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/>
              <a:t>Advocate for students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FC1B56-4A99-4207-88C3-D761232F2F67}"/>
              </a:ext>
            </a:extLst>
          </p:cNvPr>
          <p:cNvSpPr/>
          <p:nvPr/>
        </p:nvSpPr>
        <p:spPr>
          <a:xfrm>
            <a:off x="304800" y="4626108"/>
            <a:ext cx="2731938" cy="202474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/>
              <a:t>Stay informed; be the change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4B51CA-406A-49AA-AC18-9FF34F630FDE}"/>
              </a:ext>
            </a:extLst>
          </p:cNvPr>
          <p:cNvSpPr/>
          <p:nvPr/>
        </p:nvSpPr>
        <p:spPr>
          <a:xfrm>
            <a:off x="6565900" y="384833"/>
            <a:ext cx="2362200" cy="202474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/>
              <a:t>Be Flexible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A8BCAF28-FDC3-4CAD-96B2-84162645E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endParaRPr lang="en-US" altLang="en-US" sz="800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B16D2B7-DE8D-4949-B759-C5883A271417}"/>
              </a:ext>
            </a:extLst>
          </p:cNvPr>
          <p:cNvSpPr/>
          <p:nvPr/>
        </p:nvSpPr>
        <p:spPr>
          <a:xfrm>
            <a:off x="1143000" y="265929"/>
            <a:ext cx="6946900" cy="604996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endParaRPr lang="en-US" sz="2800" b="1" dirty="0"/>
          </a:p>
          <a:p>
            <a:pPr marL="800100" lvl="1" indent="-342900">
              <a:buFontTx/>
              <a:buAutoNum type="arabicPeriod"/>
              <a:defRPr/>
            </a:pPr>
            <a:r>
              <a:rPr lang="en-US" sz="2800" b="1" dirty="0"/>
              <a:t>Host events.</a:t>
            </a:r>
          </a:p>
          <a:p>
            <a:pPr marL="800100" lvl="1" indent="-342900">
              <a:buFontTx/>
              <a:buAutoNum type="arabicPeriod"/>
              <a:defRPr/>
            </a:pPr>
            <a:r>
              <a:rPr lang="en-US" sz="2800" b="1" dirty="0"/>
              <a:t>Participate in law college events.</a:t>
            </a:r>
          </a:p>
          <a:p>
            <a:pPr marL="800100" lvl="1" indent="-342900">
              <a:buFontTx/>
              <a:buAutoNum type="arabicPeriod"/>
              <a:defRPr/>
            </a:pPr>
            <a:r>
              <a:rPr lang="en-US" sz="2800" b="1" dirty="0"/>
              <a:t>Showcase the library, the librarians, and the staff.</a:t>
            </a:r>
          </a:p>
          <a:p>
            <a:pPr marL="800100" lvl="1" indent="-342900">
              <a:buFontTx/>
              <a:buAutoNum type="arabicPeriod"/>
              <a:defRPr/>
            </a:pPr>
            <a:r>
              <a:rPr lang="en-US" sz="2800" b="1" dirty="0"/>
              <a:t>Training sessions.</a:t>
            </a:r>
          </a:p>
          <a:p>
            <a:pPr marL="800100" lvl="1" indent="-342900">
              <a:buFontTx/>
              <a:buAutoNum type="arabicPeriod"/>
              <a:defRPr/>
            </a:pPr>
            <a:r>
              <a:rPr lang="en-US" sz="2800" b="1" dirty="0"/>
              <a:t>Create newsletter and annual reports.</a:t>
            </a:r>
          </a:p>
          <a:p>
            <a:pPr>
              <a:defRPr/>
            </a:pPr>
            <a:r>
              <a:rPr lang="en-US" b="1" dirty="0"/>
              <a:t> 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46E59E0-AE1B-4FA1-9190-DA90BBEDC035}"/>
              </a:ext>
            </a:extLst>
          </p:cNvPr>
          <p:cNvSpPr/>
          <p:nvPr/>
        </p:nvSpPr>
        <p:spPr>
          <a:xfrm>
            <a:off x="304800" y="130947"/>
            <a:ext cx="2814174" cy="1752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Communicate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221874-AB7A-448F-B6DF-BF6E5AE193AB}"/>
              </a:ext>
            </a:extLst>
          </p:cNvPr>
          <p:cNvSpPr/>
          <p:nvPr/>
        </p:nvSpPr>
        <p:spPr>
          <a:xfrm>
            <a:off x="152400" y="2242456"/>
            <a:ext cx="2362200" cy="202474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/>
              <a:t>Advocate for students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FC1B56-4A99-4207-88C3-D761232F2F67}"/>
              </a:ext>
            </a:extLst>
          </p:cNvPr>
          <p:cNvSpPr/>
          <p:nvPr/>
        </p:nvSpPr>
        <p:spPr>
          <a:xfrm>
            <a:off x="304800" y="4626108"/>
            <a:ext cx="2731938" cy="202474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/>
              <a:t>Stay informed; be the change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4B51CA-406A-49AA-AC18-9FF34F630FDE}"/>
              </a:ext>
            </a:extLst>
          </p:cNvPr>
          <p:cNvSpPr/>
          <p:nvPr/>
        </p:nvSpPr>
        <p:spPr>
          <a:xfrm>
            <a:off x="6565900" y="384833"/>
            <a:ext cx="2362200" cy="202474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/>
              <a:t>Be Flexible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8189C9A-08ED-4025-836D-C8AE0FF5F920}"/>
              </a:ext>
            </a:extLst>
          </p:cNvPr>
          <p:cNvSpPr/>
          <p:nvPr/>
        </p:nvSpPr>
        <p:spPr>
          <a:xfrm>
            <a:off x="6619447" y="3375035"/>
            <a:ext cx="2434771" cy="178432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Be Visible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995CC686-63AA-401D-B6A4-4CFDF41C1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endParaRPr lang="en-US" altLang="en-US" sz="800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B16D2B7-DE8D-4949-B759-C5883A271417}"/>
              </a:ext>
            </a:extLst>
          </p:cNvPr>
          <p:cNvSpPr/>
          <p:nvPr/>
        </p:nvSpPr>
        <p:spPr>
          <a:xfrm>
            <a:off x="1143000" y="274638"/>
            <a:ext cx="6946900" cy="604996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800" b="1" dirty="0"/>
          </a:p>
          <a:p>
            <a:pPr>
              <a:defRPr/>
            </a:pPr>
            <a:endParaRPr lang="en-US" sz="2800" b="1" dirty="0"/>
          </a:p>
          <a:p>
            <a:pPr lvl="1" algn="ctr">
              <a:defRPr/>
            </a:pPr>
            <a:r>
              <a:rPr lang="en-US" sz="6000" b="1" dirty="0"/>
              <a:t>Library space use</a:t>
            </a:r>
          </a:p>
          <a:p>
            <a:pPr lvl="1">
              <a:defRPr/>
            </a:pPr>
            <a:endParaRPr lang="en-US" sz="2800" b="1" dirty="0"/>
          </a:p>
          <a:p>
            <a:pPr>
              <a:defRPr/>
            </a:pPr>
            <a:r>
              <a:rPr lang="en-US" b="1" dirty="0"/>
              <a:t> 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221874-AB7A-448F-B6DF-BF6E5AE193AB}"/>
              </a:ext>
            </a:extLst>
          </p:cNvPr>
          <p:cNvSpPr/>
          <p:nvPr/>
        </p:nvSpPr>
        <p:spPr>
          <a:xfrm>
            <a:off x="114300" y="2125687"/>
            <a:ext cx="2057400" cy="182879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/>
              <a:t>What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85825F-3551-42F5-9F83-2313E614B1A3}"/>
              </a:ext>
            </a:extLst>
          </p:cNvPr>
          <p:cNvSpPr/>
          <p:nvPr/>
        </p:nvSpPr>
        <p:spPr>
          <a:xfrm>
            <a:off x="6927850" y="2821418"/>
            <a:ext cx="2057400" cy="182879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/>
              <a:t>Why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1B8632F-EBDA-4C16-8FDD-8945969F8229}"/>
              </a:ext>
            </a:extLst>
          </p:cNvPr>
          <p:cNvSpPr/>
          <p:nvPr/>
        </p:nvSpPr>
        <p:spPr>
          <a:xfrm>
            <a:off x="4953000" y="4928573"/>
            <a:ext cx="2057400" cy="1828799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/>
              <a:t>Where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0843558-DB30-4008-9F26-D5F6FC74C7E5}"/>
              </a:ext>
            </a:extLst>
          </p:cNvPr>
          <p:cNvSpPr/>
          <p:nvPr/>
        </p:nvSpPr>
        <p:spPr>
          <a:xfrm>
            <a:off x="1295400" y="4774157"/>
            <a:ext cx="2057400" cy="182879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/>
              <a:t>When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6C13A55-73A9-4C74-B583-7807BAC83BE7}"/>
              </a:ext>
            </a:extLst>
          </p:cNvPr>
          <p:cNvSpPr/>
          <p:nvPr/>
        </p:nvSpPr>
        <p:spPr>
          <a:xfrm>
            <a:off x="5302250" y="26126"/>
            <a:ext cx="2057400" cy="182879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/>
              <a:t>How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30F8246-1637-4926-BDD3-105A15410AC8}"/>
              </a:ext>
            </a:extLst>
          </p:cNvPr>
          <p:cNvSpPr/>
          <p:nvPr/>
        </p:nvSpPr>
        <p:spPr>
          <a:xfrm>
            <a:off x="1784350" y="65793"/>
            <a:ext cx="2057400" cy="1828799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/>
              <a:t>Who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3C869096-A13A-4ED8-B108-CBEE0DF5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endParaRPr lang="en-US" altLang="en-US" sz="800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B16D2B7-DE8D-4949-B759-C5883A271417}"/>
              </a:ext>
            </a:extLst>
          </p:cNvPr>
          <p:cNvSpPr/>
          <p:nvPr/>
        </p:nvSpPr>
        <p:spPr>
          <a:xfrm>
            <a:off x="1143000" y="265929"/>
            <a:ext cx="6946900" cy="604996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endParaRPr lang="en-US" sz="2800" b="1" dirty="0"/>
          </a:p>
          <a:p>
            <a:pPr>
              <a:defRPr/>
            </a:pPr>
            <a:r>
              <a:rPr lang="en-US" b="1" dirty="0"/>
              <a:t> 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38918" name="Picture 3">
            <a:extLst>
              <a:ext uri="{FF2B5EF4-FFF2-40B4-BE49-F238E27FC236}">
                <a16:creationId xmlns:a16="http://schemas.microsoft.com/office/drawing/2014/main" id="{93762D5F-E273-4120-8DF0-F0975A1B3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-274638"/>
            <a:ext cx="89789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Box 9">
            <a:extLst>
              <a:ext uri="{FF2B5EF4-FFF2-40B4-BE49-F238E27FC236}">
                <a16:creationId xmlns:a16="http://schemas.microsoft.com/office/drawing/2014/main" id="{D2D7378D-EEDF-4DD9-9615-362E4C80A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6583363"/>
            <a:ext cx="89789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hlinkClick r:id="rId4" tooltip="https://www.flickr.com/photos/bigleaftropicals/8539517000"/>
              </a:rPr>
              <a:t>This Photo</a:t>
            </a:r>
            <a:r>
              <a:rPr lang="en-US" altLang="en-US" sz="900">
                <a:latin typeface="Arial" panose="020B0604020202020204" pitchFamily="34" charset="0"/>
              </a:rPr>
              <a:t> by Unknown Author is licensed under </a:t>
            </a:r>
            <a:r>
              <a:rPr lang="en-US" altLang="en-US" sz="900">
                <a:latin typeface="Arial" panose="020B0604020202020204" pitchFamily="34" charset="0"/>
                <a:hlinkClick r:id="rId5" tooltip="https://creativecommons.org/licenses/by-sa/2.0/"/>
              </a:rPr>
              <a:t>CC BY-SA</a:t>
            </a:r>
            <a:endParaRPr lang="en-US" altLang="en-US" sz="9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139D6DBB-753C-448D-AAE5-D16292CEC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endParaRPr lang="en-US" altLang="en-US" sz="800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B16D2B7-DE8D-4949-B759-C5883A271417}"/>
              </a:ext>
            </a:extLst>
          </p:cNvPr>
          <p:cNvSpPr/>
          <p:nvPr/>
        </p:nvSpPr>
        <p:spPr>
          <a:xfrm>
            <a:off x="985957" y="325648"/>
            <a:ext cx="6946900" cy="604996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endParaRPr lang="en-US" sz="2800" b="1" dirty="0"/>
          </a:p>
          <a:p>
            <a:pPr>
              <a:defRPr/>
            </a:pPr>
            <a:r>
              <a:rPr lang="en-US" sz="2800" b="1" dirty="0"/>
              <a:t>Candle Wester</a:t>
            </a:r>
          </a:p>
          <a:p>
            <a:pPr>
              <a:defRPr/>
            </a:pPr>
            <a:r>
              <a:rPr lang="en-US" sz="2400" b="1" i="1" dirty="0"/>
              <a:t>Associate Director of Faculty Services &amp; Administration, University of South Carolina School of Law.</a:t>
            </a:r>
          </a:p>
          <a:p>
            <a:pPr>
              <a:defRPr/>
            </a:pPr>
            <a:endParaRPr lang="en-US" sz="2800" b="1" dirty="0"/>
          </a:p>
          <a:p>
            <a:pPr>
              <a:defRPr/>
            </a:pPr>
            <a:r>
              <a:rPr lang="en-US" sz="2800" b="1" dirty="0"/>
              <a:t>Sandra B. Placzek</a:t>
            </a:r>
          </a:p>
          <a:p>
            <a:pPr>
              <a:defRPr/>
            </a:pPr>
            <a:r>
              <a:rPr lang="en-US" sz="2400" b="1" i="1" dirty="0"/>
              <a:t>Associate Director &amp; Professor of Law Library, Schmid Law Library University of Nebraska College of Law.</a:t>
            </a:r>
          </a:p>
          <a:p>
            <a:pPr>
              <a:defRPr/>
            </a:pPr>
            <a:r>
              <a:rPr lang="en-US" b="1" dirty="0"/>
              <a:t> 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12CCDA2C-681C-40CA-9D0E-7275146E6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7" b="64444"/>
          <a:stretch>
            <a:fillRect/>
          </a:stretch>
        </p:blipFill>
        <p:spPr bwMode="auto">
          <a:xfrm>
            <a:off x="1000125" y="-11113"/>
            <a:ext cx="7143750" cy="327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57A453-A94B-4C4E-B38E-6F827A59C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11" b="52222"/>
          <a:stretch>
            <a:fillRect/>
          </a:stretch>
        </p:blipFill>
        <p:spPr bwMode="auto">
          <a:xfrm>
            <a:off x="1000125" y="0"/>
            <a:ext cx="7143750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9266AD-782E-46A1-A4B2-CEDD3BC24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2"/>
          <a:stretch>
            <a:fillRect/>
          </a:stretch>
        </p:blipFill>
        <p:spPr bwMode="auto">
          <a:xfrm>
            <a:off x="914400" y="-11113"/>
            <a:ext cx="7143750" cy="670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>
            <a:extLst>
              <a:ext uri="{FF2B5EF4-FFF2-40B4-BE49-F238E27FC236}">
                <a16:creationId xmlns:a16="http://schemas.microsoft.com/office/drawing/2014/main" id="{5417ECBB-95AD-4CDA-AB17-9BA53A831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February 2018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2BFAA8-22A8-4F8A-A9A0-C4E764D717D0}"/>
              </a:ext>
            </a:extLst>
          </p:cNvPr>
          <p:cNvGraphicFramePr>
            <a:graphicFrameLocks noGrp="1"/>
          </p:cNvGraphicFramePr>
          <p:nvPr/>
        </p:nvGraphicFramePr>
        <p:xfrm>
          <a:off x="990600" y="990600"/>
          <a:ext cx="7010405" cy="5333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8671">
                  <a:extLst>
                    <a:ext uri="{9D8B030D-6E8A-4147-A177-3AD203B41FA5}">
                      <a16:colId xmlns:a16="http://schemas.microsoft.com/office/drawing/2014/main" val="580467000"/>
                    </a:ext>
                  </a:extLst>
                </a:gridCol>
                <a:gridCol w="485518">
                  <a:extLst>
                    <a:ext uri="{9D8B030D-6E8A-4147-A177-3AD203B41FA5}">
                      <a16:colId xmlns:a16="http://schemas.microsoft.com/office/drawing/2014/main" val="407242620"/>
                    </a:ext>
                  </a:extLst>
                </a:gridCol>
                <a:gridCol w="485518">
                  <a:extLst>
                    <a:ext uri="{9D8B030D-6E8A-4147-A177-3AD203B41FA5}">
                      <a16:colId xmlns:a16="http://schemas.microsoft.com/office/drawing/2014/main" val="3606674140"/>
                    </a:ext>
                  </a:extLst>
                </a:gridCol>
                <a:gridCol w="485518">
                  <a:extLst>
                    <a:ext uri="{9D8B030D-6E8A-4147-A177-3AD203B41FA5}">
                      <a16:colId xmlns:a16="http://schemas.microsoft.com/office/drawing/2014/main" val="1091440919"/>
                    </a:ext>
                  </a:extLst>
                </a:gridCol>
                <a:gridCol w="485518">
                  <a:extLst>
                    <a:ext uri="{9D8B030D-6E8A-4147-A177-3AD203B41FA5}">
                      <a16:colId xmlns:a16="http://schemas.microsoft.com/office/drawing/2014/main" val="2749840178"/>
                    </a:ext>
                  </a:extLst>
                </a:gridCol>
                <a:gridCol w="485518">
                  <a:extLst>
                    <a:ext uri="{9D8B030D-6E8A-4147-A177-3AD203B41FA5}">
                      <a16:colId xmlns:a16="http://schemas.microsoft.com/office/drawing/2014/main" val="2019118405"/>
                    </a:ext>
                  </a:extLst>
                </a:gridCol>
                <a:gridCol w="485518">
                  <a:extLst>
                    <a:ext uri="{9D8B030D-6E8A-4147-A177-3AD203B41FA5}">
                      <a16:colId xmlns:a16="http://schemas.microsoft.com/office/drawing/2014/main" val="466638501"/>
                    </a:ext>
                  </a:extLst>
                </a:gridCol>
                <a:gridCol w="485518">
                  <a:extLst>
                    <a:ext uri="{9D8B030D-6E8A-4147-A177-3AD203B41FA5}">
                      <a16:colId xmlns:a16="http://schemas.microsoft.com/office/drawing/2014/main" val="2043916969"/>
                    </a:ext>
                  </a:extLst>
                </a:gridCol>
                <a:gridCol w="485518">
                  <a:extLst>
                    <a:ext uri="{9D8B030D-6E8A-4147-A177-3AD203B41FA5}">
                      <a16:colId xmlns:a16="http://schemas.microsoft.com/office/drawing/2014/main" val="1757809492"/>
                    </a:ext>
                  </a:extLst>
                </a:gridCol>
                <a:gridCol w="485518">
                  <a:extLst>
                    <a:ext uri="{9D8B030D-6E8A-4147-A177-3AD203B41FA5}">
                      <a16:colId xmlns:a16="http://schemas.microsoft.com/office/drawing/2014/main" val="264331"/>
                    </a:ext>
                  </a:extLst>
                </a:gridCol>
                <a:gridCol w="485518">
                  <a:extLst>
                    <a:ext uri="{9D8B030D-6E8A-4147-A177-3AD203B41FA5}">
                      <a16:colId xmlns:a16="http://schemas.microsoft.com/office/drawing/2014/main" val="4185516874"/>
                    </a:ext>
                  </a:extLst>
                </a:gridCol>
                <a:gridCol w="485518">
                  <a:extLst>
                    <a:ext uri="{9D8B030D-6E8A-4147-A177-3AD203B41FA5}">
                      <a16:colId xmlns:a16="http://schemas.microsoft.com/office/drawing/2014/main" val="2843689484"/>
                    </a:ext>
                  </a:extLst>
                </a:gridCol>
                <a:gridCol w="485518">
                  <a:extLst>
                    <a:ext uri="{9D8B030D-6E8A-4147-A177-3AD203B41FA5}">
                      <a16:colId xmlns:a16="http://schemas.microsoft.com/office/drawing/2014/main" val="3216807930"/>
                    </a:ext>
                  </a:extLst>
                </a:gridCol>
                <a:gridCol w="485518">
                  <a:extLst>
                    <a:ext uri="{9D8B030D-6E8A-4147-A177-3AD203B41FA5}">
                      <a16:colId xmlns:a16="http://schemas.microsoft.com/office/drawing/2014/main" val="253707046"/>
                    </a:ext>
                  </a:extLst>
                </a:gridCol>
              </a:tblGrid>
              <a:tr h="171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February</a:t>
                      </a:r>
                      <a:endParaRPr lang="en-US" sz="800" b="1" i="0" u="none" strike="noStrike" dirty="0">
                        <a:solidFill>
                          <a:srgbClr val="3756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136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137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165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166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268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269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271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272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244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243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240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239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totals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495916430"/>
                  </a:ext>
                </a:extLst>
              </a:tr>
              <a:tr h="2834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7:30 - 8:00 am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3152197861"/>
                  </a:ext>
                </a:extLst>
              </a:tr>
              <a:tr h="2834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8:00 - 9:00 am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506597987"/>
                  </a:ext>
                </a:extLst>
              </a:tr>
              <a:tr h="2834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9:00 - 10:00 am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521399236"/>
                  </a:ext>
                </a:extLst>
              </a:tr>
              <a:tr h="2834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10:00 - 11:00 am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1216293165"/>
                  </a:ext>
                </a:extLst>
              </a:tr>
              <a:tr h="2834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11:00 am - noon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45219274"/>
                  </a:ext>
                </a:extLst>
              </a:tr>
              <a:tr h="2834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noon - 1:00 pm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443342590"/>
                  </a:ext>
                </a:extLst>
              </a:tr>
              <a:tr h="2834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1:00 - 2:00 pm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1820704545"/>
                  </a:ext>
                </a:extLst>
              </a:tr>
              <a:tr h="2834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2:00 - 3:00 pm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4266596121"/>
                  </a:ext>
                </a:extLst>
              </a:tr>
              <a:tr h="2834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3:00 - 4:00 pm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2016028492"/>
                  </a:ext>
                </a:extLst>
              </a:tr>
              <a:tr h="2834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4:00 - 5:00 pm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995798907"/>
                  </a:ext>
                </a:extLst>
              </a:tr>
              <a:tr h="2834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5:00 - 6:00 pm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2099898298"/>
                  </a:ext>
                </a:extLst>
              </a:tr>
              <a:tr h="2834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6:00 - 7:00 pm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3323494501"/>
                  </a:ext>
                </a:extLst>
              </a:tr>
              <a:tr h="2834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7:00 - 8:00 pm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830053744"/>
                  </a:ext>
                </a:extLst>
              </a:tr>
              <a:tr h="2834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8:00 - 9:00 pm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3418194920"/>
                  </a:ext>
                </a:extLst>
              </a:tr>
              <a:tr h="2834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9:00 - 10:00 pm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1701280323"/>
                  </a:ext>
                </a:extLst>
              </a:tr>
              <a:tr h="2834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10:00 - 11:00 pm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4255574607"/>
                  </a:ext>
                </a:extLst>
              </a:tr>
              <a:tr h="2834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11:00 - 12:30 pm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600153217"/>
                  </a:ext>
                </a:extLst>
              </a:tr>
              <a:tr h="171788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1729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142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155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126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168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87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99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131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168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180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182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181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1729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136345233"/>
                  </a:ext>
                </a:extLst>
              </a:tr>
              <a:tr h="171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March</a:t>
                      </a:r>
                      <a:endParaRPr lang="en-US" sz="800" b="1" i="0" u="none" strike="noStrike" dirty="0">
                        <a:solidFill>
                          <a:srgbClr val="3756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136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137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165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166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268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269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271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272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244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243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240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239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totals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8" marR="7288" marT="7288" marB="0" anchor="b"/>
                </a:tc>
                <a:extLst>
                  <a:ext uri="{0D108BD9-81ED-4DB2-BD59-A6C34878D82A}">
                    <a16:rowId xmlns:a16="http://schemas.microsoft.com/office/drawing/2014/main" val="135029776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3">
            <a:extLst>
              <a:ext uri="{FF2B5EF4-FFF2-40B4-BE49-F238E27FC236}">
                <a16:creationId xmlns:a16="http://schemas.microsoft.com/office/drawing/2014/main" id="{CB290847-1505-4200-903F-91E3817DA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August/September 2017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2A4A21F-1FFF-40FB-BC34-969CD0AEBF12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990600"/>
          <a:ext cx="8229601" cy="5592755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517721">
                  <a:extLst>
                    <a:ext uri="{9D8B030D-6E8A-4147-A177-3AD203B41FA5}">
                      <a16:colId xmlns:a16="http://schemas.microsoft.com/office/drawing/2014/main" val="3066889904"/>
                    </a:ext>
                  </a:extLst>
                </a:gridCol>
                <a:gridCol w="517721">
                  <a:extLst>
                    <a:ext uri="{9D8B030D-6E8A-4147-A177-3AD203B41FA5}">
                      <a16:colId xmlns:a16="http://schemas.microsoft.com/office/drawing/2014/main" val="499648518"/>
                    </a:ext>
                  </a:extLst>
                </a:gridCol>
                <a:gridCol w="833207">
                  <a:extLst>
                    <a:ext uri="{9D8B030D-6E8A-4147-A177-3AD203B41FA5}">
                      <a16:colId xmlns:a16="http://schemas.microsoft.com/office/drawing/2014/main" val="2585032627"/>
                    </a:ext>
                  </a:extLst>
                </a:gridCol>
                <a:gridCol w="517721">
                  <a:extLst>
                    <a:ext uri="{9D8B030D-6E8A-4147-A177-3AD203B41FA5}">
                      <a16:colId xmlns:a16="http://schemas.microsoft.com/office/drawing/2014/main" val="3769832600"/>
                    </a:ext>
                  </a:extLst>
                </a:gridCol>
                <a:gridCol w="962636">
                  <a:extLst>
                    <a:ext uri="{9D8B030D-6E8A-4147-A177-3AD203B41FA5}">
                      <a16:colId xmlns:a16="http://schemas.microsoft.com/office/drawing/2014/main" val="1266618265"/>
                    </a:ext>
                  </a:extLst>
                </a:gridCol>
                <a:gridCol w="1110943">
                  <a:extLst>
                    <a:ext uri="{9D8B030D-6E8A-4147-A177-3AD203B41FA5}">
                      <a16:colId xmlns:a16="http://schemas.microsoft.com/office/drawing/2014/main" val="927274693"/>
                    </a:ext>
                  </a:extLst>
                </a:gridCol>
                <a:gridCol w="1512715">
                  <a:extLst>
                    <a:ext uri="{9D8B030D-6E8A-4147-A177-3AD203B41FA5}">
                      <a16:colId xmlns:a16="http://schemas.microsoft.com/office/drawing/2014/main" val="2233382778"/>
                    </a:ext>
                  </a:extLst>
                </a:gridCol>
                <a:gridCol w="703774">
                  <a:extLst>
                    <a:ext uri="{9D8B030D-6E8A-4147-A177-3AD203B41FA5}">
                      <a16:colId xmlns:a16="http://schemas.microsoft.com/office/drawing/2014/main" val="981884022"/>
                    </a:ext>
                  </a:extLst>
                </a:gridCol>
                <a:gridCol w="517721">
                  <a:extLst>
                    <a:ext uri="{9D8B030D-6E8A-4147-A177-3AD203B41FA5}">
                      <a16:colId xmlns:a16="http://schemas.microsoft.com/office/drawing/2014/main" val="3446439917"/>
                    </a:ext>
                  </a:extLst>
                </a:gridCol>
                <a:gridCol w="517721">
                  <a:extLst>
                    <a:ext uri="{9D8B030D-6E8A-4147-A177-3AD203B41FA5}">
                      <a16:colId xmlns:a16="http://schemas.microsoft.com/office/drawing/2014/main" val="211091922"/>
                    </a:ext>
                  </a:extLst>
                </a:gridCol>
                <a:gridCol w="517721">
                  <a:extLst>
                    <a:ext uri="{9D8B030D-6E8A-4147-A177-3AD203B41FA5}">
                      <a16:colId xmlns:a16="http://schemas.microsoft.com/office/drawing/2014/main" val="2236189576"/>
                    </a:ext>
                  </a:extLst>
                </a:gridCol>
              </a:tblGrid>
              <a:tr h="21390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August/September 2017 totals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3123411590"/>
                  </a:ext>
                </a:extLst>
              </a:tr>
              <a:tr h="2033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 dirty="0">
                          <a:effectLst/>
                        </a:rPr>
                        <a:t>Date/Day</a:t>
                      </a:r>
                      <a:endParaRPr lang="en-US" sz="7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 dirty="0">
                          <a:effectLst/>
                        </a:rPr>
                        <a:t>Closing</a:t>
                      </a:r>
                      <a:endParaRPr lang="en-US" sz="7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 dirty="0">
                          <a:effectLst/>
                        </a:rPr>
                        <a:t>Total In</a:t>
                      </a:r>
                      <a:endParaRPr lang="en-US" sz="7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 dirty="0">
                          <a:effectLst/>
                        </a:rPr>
                        <a:t>Last 2 hours - In</a:t>
                      </a:r>
                      <a:endParaRPr lang="en-US" sz="7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 dirty="0">
                          <a:effectLst/>
                        </a:rPr>
                        <a:t>Last 2 hours - Out</a:t>
                      </a:r>
                      <a:endParaRPr lang="en-US" sz="7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 dirty="0">
                          <a:effectLst/>
                        </a:rPr>
                        <a:t>Final headcount (last hour)</a:t>
                      </a:r>
                      <a:endParaRPr lang="en-US" sz="7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 dirty="0">
                          <a:effectLst/>
                        </a:rPr>
                        <a:t>Misc</a:t>
                      </a:r>
                      <a:endParaRPr lang="en-US" sz="7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 dirty="0">
                          <a:effectLst/>
                        </a:rPr>
                        <a:t>Averages</a:t>
                      </a:r>
                      <a:endParaRPr lang="en-US" sz="7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382889416"/>
                  </a:ext>
                </a:extLst>
              </a:tr>
              <a:tr h="1522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23-Aug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Wed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356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Mon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528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711634258"/>
                  </a:ext>
                </a:extLst>
              </a:tr>
              <a:tr h="1522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24-Aug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Thu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732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Classes start</a:t>
                      </a:r>
                      <a:endParaRPr lang="en-US" sz="7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Tue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679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2719810472"/>
                  </a:ext>
                </a:extLst>
              </a:tr>
              <a:tr h="1522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25-Aug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Fri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225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Wed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647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90280681"/>
                  </a:ext>
                </a:extLst>
              </a:tr>
              <a:tr h="1522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26-Aug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Sat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91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Thu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609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3188987760"/>
                  </a:ext>
                </a:extLst>
              </a:tr>
              <a:tr h="1522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27-Aug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Sun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168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Fri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304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1118183881"/>
                  </a:ext>
                </a:extLst>
              </a:tr>
              <a:tr h="1522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28-Aug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Mon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755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Sat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93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1898671254"/>
                  </a:ext>
                </a:extLst>
              </a:tr>
              <a:tr h="1522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29-Aug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Tue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828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Sun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110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3782983762"/>
                  </a:ext>
                </a:extLst>
              </a:tr>
              <a:tr h="1522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30-Aug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Wed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915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3213177129"/>
                  </a:ext>
                </a:extLst>
              </a:tr>
              <a:tr h="1522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31-Aug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Thu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664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3620045378"/>
                  </a:ext>
                </a:extLst>
              </a:tr>
              <a:tr h="15222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1-Sep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Fri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262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Labor Day</a:t>
                      </a:r>
                      <a:endParaRPr lang="en-US" sz="7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1160420595"/>
                  </a:ext>
                </a:extLst>
              </a:tr>
              <a:tr h="15222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2-Sep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Sat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59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Labor Day</a:t>
                      </a:r>
                      <a:endParaRPr lang="en-US" sz="7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3616203965"/>
                  </a:ext>
                </a:extLst>
              </a:tr>
              <a:tr h="15222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3-Sep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Sun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65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Labor Day</a:t>
                      </a:r>
                      <a:endParaRPr lang="en-US" sz="7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2916445906"/>
                  </a:ext>
                </a:extLst>
              </a:tr>
              <a:tr h="15222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4-Sep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Mon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110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25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Labor Day</a:t>
                      </a:r>
                      <a:endParaRPr lang="en-US" sz="7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4018065219"/>
                  </a:ext>
                </a:extLst>
              </a:tr>
              <a:tr h="15222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5-Sep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Tue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686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2222237579"/>
                  </a:ext>
                </a:extLst>
              </a:tr>
              <a:tr h="15222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6-Sep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Wed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689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24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912273361"/>
                  </a:ext>
                </a:extLst>
              </a:tr>
              <a:tr h="15222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7-Sep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Thu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585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1139547374"/>
                  </a:ext>
                </a:extLst>
              </a:tr>
              <a:tr h="15222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8-Sep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Fri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345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619879292"/>
                  </a:ext>
                </a:extLst>
              </a:tr>
              <a:tr h="15222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9-Sep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Sat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102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2656664164"/>
                  </a:ext>
                </a:extLst>
              </a:tr>
              <a:tr h="15222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10-Sep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Sun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87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3487110219"/>
                  </a:ext>
                </a:extLst>
              </a:tr>
              <a:tr h="15222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11-Sep</a:t>
                      </a:r>
                      <a:endParaRPr lang="en-US" sz="7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Mon</a:t>
                      </a:r>
                      <a:endParaRPr lang="en-US" sz="7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n/a</a:t>
                      </a:r>
                      <a:endParaRPr lang="en-US" sz="7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n/a</a:t>
                      </a:r>
                      <a:endParaRPr lang="en-US" sz="7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n/a</a:t>
                      </a:r>
                      <a:endParaRPr lang="en-US" sz="7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n/a</a:t>
                      </a:r>
                      <a:endParaRPr lang="en-US" sz="7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n/a</a:t>
                      </a:r>
                      <a:endParaRPr lang="en-US" sz="7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CLOSED</a:t>
                      </a:r>
                      <a:endParaRPr lang="en-US" sz="7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3938686796"/>
                  </a:ext>
                </a:extLst>
              </a:tr>
              <a:tr h="15222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12-Sep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Tue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547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2228993190"/>
                  </a:ext>
                </a:extLst>
              </a:tr>
              <a:tr h="15222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13-Sep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Wed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607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20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2809856287"/>
                  </a:ext>
                </a:extLst>
              </a:tr>
              <a:tr h="15222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14-Sep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Thu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6 (to public)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495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61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75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*Gala</a:t>
                      </a:r>
                      <a:endParaRPr lang="en-US" sz="7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3942549800"/>
                  </a:ext>
                </a:extLst>
              </a:tr>
              <a:tr h="15222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15-Sep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Fri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384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27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1623592401"/>
                  </a:ext>
                </a:extLst>
              </a:tr>
              <a:tr h="15222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16-Sep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Sat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85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3749108106"/>
                  </a:ext>
                </a:extLst>
              </a:tr>
              <a:tr h="15222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17-Sep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Sun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112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2055082311"/>
                  </a:ext>
                </a:extLst>
              </a:tr>
              <a:tr h="15222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18-Sep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Mon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632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4013162362"/>
                  </a:ext>
                </a:extLst>
              </a:tr>
              <a:tr h="15222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19-Sep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Tue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709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23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263825168"/>
                  </a:ext>
                </a:extLst>
              </a:tr>
              <a:tr h="15222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20-Sep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Wed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678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26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35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3262867023"/>
                  </a:ext>
                </a:extLst>
              </a:tr>
              <a:tr h="15222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21-Sep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Thu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579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675528724"/>
                  </a:ext>
                </a:extLst>
              </a:tr>
              <a:tr h="15222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22-Sep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Fri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363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1891996038"/>
                  </a:ext>
                </a:extLst>
              </a:tr>
              <a:tr h="15222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23-Sep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Sat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73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27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26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1221097654"/>
                  </a:ext>
                </a:extLst>
              </a:tr>
              <a:tr h="15222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24-Sep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Sun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119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2194072231"/>
                  </a:ext>
                </a:extLst>
              </a:tr>
              <a:tr h="15222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25-Sep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Mon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615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395458806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>
            <a:extLst>
              <a:ext uri="{FF2B5EF4-FFF2-40B4-BE49-F238E27FC236}">
                <a16:creationId xmlns:a16="http://schemas.microsoft.com/office/drawing/2014/main" id="{B5DE5DB5-59A9-40CB-BCCE-09533B6A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7697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4">
            <a:extLst>
              <a:ext uri="{FF2B5EF4-FFF2-40B4-BE49-F238E27FC236}">
                <a16:creationId xmlns:a16="http://schemas.microsoft.com/office/drawing/2014/main" id="{8579AFE0-FB4C-48E8-9580-271E51FAC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 r="6535"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:a16="http://schemas.microsoft.com/office/drawing/2014/main" id="{360ECA58-CA75-4C42-B12F-AE6ECD6B5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94055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3">
            <a:extLst>
              <a:ext uri="{FF2B5EF4-FFF2-40B4-BE49-F238E27FC236}">
                <a16:creationId xmlns:a16="http://schemas.microsoft.com/office/drawing/2014/main" id="{27536CFA-EE0D-4F52-9EB0-96B547871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545263"/>
            <a:ext cx="69405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hlinkClick r:id="rId4" tooltip="http://jeremiahjoseph.deviantart.com/art/Crystal-Ball-149305731"/>
              </a:rPr>
              <a:t>This Photo</a:t>
            </a:r>
            <a:r>
              <a:rPr lang="en-US" altLang="en-US" sz="900">
                <a:latin typeface="Arial" panose="020B0604020202020204" pitchFamily="34" charset="0"/>
              </a:rPr>
              <a:t> by Unknown Author is licensed under </a:t>
            </a:r>
            <a:r>
              <a:rPr lang="en-US" altLang="en-US" sz="900">
                <a:latin typeface="Arial" panose="020B0604020202020204" pitchFamily="34" charset="0"/>
                <a:hlinkClick r:id="rId5" tooltip="https://creativecommons.org/licenses/by-nc-nd/3.0/"/>
              </a:rPr>
              <a:t>CC BY-NC-ND</a:t>
            </a:r>
            <a:endParaRPr lang="en-US" altLang="en-US" sz="90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3DFE10-6985-4941-B908-9208523A0608}"/>
              </a:ext>
            </a:extLst>
          </p:cNvPr>
          <p:cNvSpPr txBox="1"/>
          <p:nvPr/>
        </p:nvSpPr>
        <p:spPr>
          <a:xfrm>
            <a:off x="1752600" y="990600"/>
            <a:ext cx="56388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+mn-lt"/>
              </a:rPr>
              <a:t>Planning for the unknown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F6C526B6-CCFB-42E9-8DC7-612DD00E6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r>
              <a:rPr lang="en-US" altLang="en-US" sz="5400" b="1">
                <a:solidFill>
                  <a:schemeClr val="bg1"/>
                </a:solidFill>
                <a:ea typeface="ＭＳ Ｐゴシック" panose="020B0600070205080204" pitchFamily="34" charset="-128"/>
                <a:cs typeface="Courier New" panose="02070309020205020404" pitchFamily="49" charset="0"/>
              </a:rPr>
              <a:t>Developing a Winning Strategy for Library Facilities Management in Three Easy Steps . . .</a:t>
            </a:r>
            <a:endParaRPr lang="en-US" altLang="en-US" sz="4800" b="1">
              <a:solidFill>
                <a:schemeClr val="bg1"/>
              </a:solidFill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45048DE3-2485-4FB1-9021-CAFA40A49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endParaRPr lang="en-US" altLang="en-US" sz="800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B16D2B7-DE8D-4949-B759-C5883A271417}"/>
              </a:ext>
            </a:extLst>
          </p:cNvPr>
          <p:cNvSpPr/>
          <p:nvPr/>
        </p:nvSpPr>
        <p:spPr>
          <a:xfrm>
            <a:off x="985957" y="325648"/>
            <a:ext cx="6946900" cy="604996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endParaRPr lang="en-US" sz="2800" b="1" dirty="0"/>
          </a:p>
          <a:p>
            <a:pPr>
              <a:defRPr/>
            </a:pPr>
            <a:r>
              <a:rPr lang="en-US" dirty="0"/>
              <a:t> </a:t>
            </a:r>
          </a:p>
          <a:p>
            <a:pPr algn="ctr">
              <a:defRPr/>
            </a:pPr>
            <a:endParaRPr lang="en-US" sz="7200" dirty="0"/>
          </a:p>
          <a:p>
            <a:pPr algn="ctr">
              <a:defRPr/>
            </a:pPr>
            <a:endParaRPr lang="en-US" sz="7200" dirty="0"/>
          </a:p>
          <a:p>
            <a:pPr algn="ctr">
              <a:defRPr/>
            </a:pPr>
            <a:r>
              <a:rPr lang="en-US" sz="7200" dirty="0"/>
              <a:t>Questions?</a:t>
            </a:r>
          </a:p>
          <a:p>
            <a:pPr algn="ctr">
              <a:defRPr/>
            </a:pPr>
            <a:endParaRPr lang="en-US" sz="7200" dirty="0"/>
          </a:p>
          <a:p>
            <a:pPr algn="ctr">
              <a:defRPr/>
            </a:pPr>
            <a:endParaRPr lang="en-US" sz="7200" dirty="0"/>
          </a:p>
          <a:p>
            <a:pPr>
              <a:defRPr/>
            </a:pPr>
            <a:r>
              <a:rPr lang="en-US" b="1" dirty="0"/>
              <a:t> 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55561D13-BDC7-4396-B735-555014D59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endParaRPr lang="en-US" altLang="en-US" sz="800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B16D2B7-DE8D-4949-B759-C5883A271417}"/>
              </a:ext>
            </a:extLst>
          </p:cNvPr>
          <p:cNvSpPr/>
          <p:nvPr/>
        </p:nvSpPr>
        <p:spPr>
          <a:xfrm>
            <a:off x="985957" y="325648"/>
            <a:ext cx="6946900" cy="604996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endParaRPr lang="en-US" sz="2800" b="1" dirty="0"/>
          </a:p>
          <a:p>
            <a:pPr algn="ctr">
              <a:defRPr/>
            </a:pPr>
            <a:r>
              <a:rPr lang="en-US" sz="4500" b="1" dirty="0"/>
              <a:t>Facilities Management</a:t>
            </a:r>
            <a:endParaRPr lang="en-US" sz="4000" b="1" i="1" dirty="0"/>
          </a:p>
          <a:p>
            <a:pPr>
              <a:defRPr/>
            </a:pPr>
            <a:r>
              <a:rPr lang="en-US" b="1" dirty="0"/>
              <a:t> 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A2232B27-B6BD-4D0F-8478-D86685845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endParaRPr lang="en-US" altLang="en-US" sz="800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B16D2B7-DE8D-4949-B759-C5883A271417}"/>
              </a:ext>
            </a:extLst>
          </p:cNvPr>
          <p:cNvSpPr/>
          <p:nvPr/>
        </p:nvSpPr>
        <p:spPr>
          <a:xfrm>
            <a:off x="985957" y="325648"/>
            <a:ext cx="6946900" cy="604996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endParaRPr lang="en-US" sz="2800" b="1" dirty="0"/>
          </a:p>
          <a:p>
            <a:pPr algn="ctr">
              <a:defRPr/>
            </a:pPr>
            <a:r>
              <a:rPr lang="en-US" sz="4500" b="1" dirty="0"/>
              <a:t>The Tale of Two Libraries</a:t>
            </a:r>
            <a:endParaRPr lang="en-US" sz="4000" b="1" i="1" dirty="0"/>
          </a:p>
          <a:p>
            <a:pPr>
              <a:defRPr/>
            </a:pPr>
            <a:r>
              <a:rPr lang="en-US" b="1" dirty="0"/>
              <a:t> 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CE5FFD02-95D4-412D-855A-C8B01490B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endParaRPr lang="en-US" altLang="en-US" sz="800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B16D2B7-DE8D-4949-B759-C5883A271417}"/>
              </a:ext>
            </a:extLst>
          </p:cNvPr>
          <p:cNvSpPr/>
          <p:nvPr/>
        </p:nvSpPr>
        <p:spPr>
          <a:xfrm>
            <a:off x="1098550" y="404019"/>
            <a:ext cx="6946900" cy="604996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endParaRPr lang="en-US" sz="2800" b="1" dirty="0"/>
          </a:p>
          <a:p>
            <a:pPr algn="ctr">
              <a:defRPr/>
            </a:pPr>
            <a:r>
              <a:rPr lang="en-US" sz="4500" b="1" dirty="0"/>
              <a:t>Small or Medium</a:t>
            </a:r>
            <a:endParaRPr lang="en-US" sz="4000" b="1" i="1" dirty="0"/>
          </a:p>
          <a:p>
            <a:pPr>
              <a:defRPr/>
            </a:pPr>
            <a:r>
              <a:rPr lang="en-US" b="1" dirty="0"/>
              <a:t> 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B7B914D0-6F70-4CBD-B487-057187A3A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endParaRPr lang="en-US" altLang="en-US" sz="800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B16D2B7-DE8D-4949-B759-C5883A271417}"/>
              </a:ext>
            </a:extLst>
          </p:cNvPr>
          <p:cNvSpPr/>
          <p:nvPr/>
        </p:nvSpPr>
        <p:spPr>
          <a:xfrm>
            <a:off x="985957" y="325648"/>
            <a:ext cx="6946900" cy="604996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500" b="1" dirty="0"/>
          </a:p>
          <a:p>
            <a:pPr algn="ctr">
              <a:defRPr/>
            </a:pPr>
            <a:r>
              <a:rPr lang="en-US" sz="4000" b="1" dirty="0"/>
              <a:t>Who you gonna call?</a:t>
            </a:r>
          </a:p>
          <a:p>
            <a:pPr algn="ctr">
              <a:defRPr/>
            </a:pPr>
            <a:r>
              <a:rPr lang="en-US" sz="4000" b="1" i="1" dirty="0"/>
              <a:t>Show Me the Money</a:t>
            </a:r>
          </a:p>
          <a:p>
            <a:pPr>
              <a:defRPr/>
            </a:pPr>
            <a:r>
              <a:rPr lang="en-US" b="1" dirty="0"/>
              <a:t> 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3991E723-4437-4093-8AD5-B51D5DA7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endParaRPr lang="en-US" altLang="en-US" sz="800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B16D2B7-DE8D-4949-B759-C5883A271417}"/>
              </a:ext>
            </a:extLst>
          </p:cNvPr>
          <p:cNvSpPr/>
          <p:nvPr/>
        </p:nvSpPr>
        <p:spPr>
          <a:xfrm>
            <a:off x="1098550" y="404019"/>
            <a:ext cx="6946900" cy="604996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endParaRPr lang="en-US" sz="2800" b="1" dirty="0"/>
          </a:p>
          <a:p>
            <a:pPr algn="ctr">
              <a:defRPr/>
            </a:pPr>
            <a:r>
              <a:rPr lang="en-US" sz="4500" b="1" dirty="0"/>
              <a:t>Small or Medium</a:t>
            </a:r>
            <a:endParaRPr lang="en-US" sz="4000" b="1" i="1" dirty="0"/>
          </a:p>
          <a:p>
            <a:pPr>
              <a:defRPr/>
            </a:pPr>
            <a:r>
              <a:rPr lang="en-US" b="1" dirty="0"/>
              <a:t> 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D7BCBCF-99D7-4F59-8CB9-B5CA1A5B9C9F}"/>
              </a:ext>
            </a:extLst>
          </p:cNvPr>
          <p:cNvSpPr/>
          <p:nvPr/>
        </p:nvSpPr>
        <p:spPr>
          <a:xfrm>
            <a:off x="134815" y="2209800"/>
            <a:ext cx="2209800" cy="218635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/>
              <a:t>One BMR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B290728-101F-42A4-A7E7-1EE269D2302F}"/>
              </a:ext>
            </a:extLst>
          </p:cNvPr>
          <p:cNvSpPr/>
          <p:nvPr/>
        </p:nvSpPr>
        <p:spPr>
          <a:xfrm>
            <a:off x="6799385" y="2130242"/>
            <a:ext cx="2209800" cy="218635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/>
              <a:t>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25A7517-FAE0-40BB-9F88-6729B450E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endParaRPr lang="en-US" altLang="en-US" sz="800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B16D2B7-DE8D-4949-B759-C5883A271417}"/>
              </a:ext>
            </a:extLst>
          </p:cNvPr>
          <p:cNvSpPr/>
          <p:nvPr/>
        </p:nvSpPr>
        <p:spPr>
          <a:xfrm>
            <a:off x="985957" y="325648"/>
            <a:ext cx="6946900" cy="604996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endParaRPr lang="en-US" sz="2800" b="1" dirty="0"/>
          </a:p>
          <a:p>
            <a:pPr marL="514350" indent="-514350">
              <a:buFontTx/>
              <a:buAutoNum type="arabicPeriod"/>
              <a:defRPr/>
            </a:pPr>
            <a:r>
              <a:rPr lang="en-US" sz="2800" b="1" dirty="0"/>
              <a:t>University Service Desk, Building Manager, custodial supervisor, or speak directly to cleaning crew.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800" b="1" dirty="0"/>
              <a:t>University pays unless outside normal schedule.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800" b="1" dirty="0"/>
              <a:t>Communicate &amp; build relationships.</a:t>
            </a:r>
            <a:r>
              <a:rPr lang="en-US" b="1" dirty="0"/>
              <a:t> 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0B9BE7E-BB14-4895-A011-383A41D5563F}"/>
              </a:ext>
            </a:extLst>
          </p:cNvPr>
          <p:cNvSpPr/>
          <p:nvPr/>
        </p:nvSpPr>
        <p:spPr>
          <a:xfrm>
            <a:off x="304800" y="130947"/>
            <a:ext cx="2438400" cy="162165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Custodial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5D996C2-5AA1-496A-9EC9-5611FAFD5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endParaRPr lang="en-US" altLang="en-US" sz="800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B16D2B7-DE8D-4949-B759-C5883A271417}"/>
              </a:ext>
            </a:extLst>
          </p:cNvPr>
          <p:cNvSpPr/>
          <p:nvPr/>
        </p:nvSpPr>
        <p:spPr>
          <a:xfrm>
            <a:off x="985957" y="325648"/>
            <a:ext cx="6946900" cy="604996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endParaRPr lang="en-US" sz="2800" b="1" dirty="0"/>
          </a:p>
          <a:p>
            <a:pPr marL="514350" indent="-514350">
              <a:buFontTx/>
              <a:buAutoNum type="arabicPeriod"/>
              <a:defRPr/>
            </a:pPr>
            <a:r>
              <a:rPr lang="en-US" sz="2800" b="1" dirty="0"/>
              <a:t>University Service Desk, Submit Work Order, OR contact Building Manager.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800" b="1" dirty="0"/>
              <a:t>University pays sometimes OR request estimate and department pays.</a:t>
            </a:r>
            <a:r>
              <a:rPr lang="en-US" b="1" dirty="0"/>
              <a:t> 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0B9BE7E-BB14-4895-A011-383A41D5563F}"/>
              </a:ext>
            </a:extLst>
          </p:cNvPr>
          <p:cNvSpPr/>
          <p:nvPr/>
        </p:nvSpPr>
        <p:spPr>
          <a:xfrm>
            <a:off x="304800" y="130947"/>
            <a:ext cx="2814174" cy="1752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Custodial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FBC783-9D67-4FA0-82AE-EE06DB2E2F1E}"/>
              </a:ext>
            </a:extLst>
          </p:cNvPr>
          <p:cNvSpPr/>
          <p:nvPr/>
        </p:nvSpPr>
        <p:spPr>
          <a:xfrm>
            <a:off x="152400" y="4654419"/>
            <a:ext cx="2665188" cy="192894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Building System Maintenance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3202</TotalTime>
  <Words>1203</Words>
  <Application>Microsoft Office PowerPoint</Application>
  <PresentationFormat>On-screen Show (4:3)</PresentationFormat>
  <Paragraphs>648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ＭＳ Ｐゴシック</vt:lpstr>
      <vt:lpstr>Arial</vt:lpstr>
      <vt:lpstr>Calibri</vt:lpstr>
      <vt:lpstr>Courier New</vt:lpstr>
      <vt:lpstr>Office Theme</vt:lpstr>
      <vt:lpstr>Developing a Winning Strategy for Library Facilities Management in Three Easy Steps . . . Well, More Than Three, But Who’s Counting . . 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February 2018</vt:lpstr>
      <vt:lpstr>August/September 2017</vt:lpstr>
      <vt:lpstr>PowerPoint Presentation</vt:lpstr>
      <vt:lpstr>PowerPoint Presentation</vt:lpstr>
      <vt:lpstr>Developing a Winning Strategy for Library Facilities Management in Three Easy Steps . . .</vt:lpstr>
      <vt:lpstr>PowerPoint Presentation</vt:lpstr>
    </vt:vector>
  </TitlesOfParts>
  <Company>College of Law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Research</dc:title>
  <dc:creator>UNL</dc:creator>
  <cp:lastModifiedBy>Karen Wallace</cp:lastModifiedBy>
  <cp:revision>246</cp:revision>
  <dcterms:created xsi:type="dcterms:W3CDTF">2009-10-02T13:14:40Z</dcterms:created>
  <dcterms:modified xsi:type="dcterms:W3CDTF">2018-10-16T22:11:22Z</dcterms:modified>
</cp:coreProperties>
</file>