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33"/>
  </p:notesMasterIdLst>
  <p:sldIdLst>
    <p:sldId id="261" r:id="rId5"/>
    <p:sldId id="266" r:id="rId6"/>
    <p:sldId id="264" r:id="rId7"/>
    <p:sldId id="263" r:id="rId8"/>
    <p:sldId id="265" r:id="rId9"/>
    <p:sldId id="268" r:id="rId10"/>
    <p:sldId id="267" r:id="rId11"/>
    <p:sldId id="270" r:id="rId12"/>
    <p:sldId id="283" r:id="rId13"/>
    <p:sldId id="281" r:id="rId14"/>
    <p:sldId id="272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2" r:id="rId24"/>
    <p:sldId id="269" r:id="rId25"/>
    <p:sldId id="284" r:id="rId26"/>
    <p:sldId id="285" r:id="rId27"/>
    <p:sldId id="286" r:id="rId28"/>
    <p:sldId id="287" r:id="rId29"/>
    <p:sldId id="288" r:id="rId30"/>
    <p:sldId id="289" r:id="rId31"/>
    <p:sldId id="290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7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20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75990-A4A1-4DDE-AA8D-73E60A452DD0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5CD8D-B1D9-4658-A4F0-38CA8D83E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98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42Jg2e5FAQ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https://youtu.be/642Jg2e5FAQ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5CD8D-B1D9-4658-A4F0-38CA8D83ED5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962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08C238F-B856-42A4-BC32-194DCC130D5F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2680-3826-48D8-A0B9-F293E3A564DD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F02A-B435-4587-AE10-6A02865845FD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27A1-9C29-4918-BA16-87149545F673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E601-4D27-49FF-B099-2799466F7EDA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2469-603F-4B0F-8F23-6B2B143D5424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81E0-05FC-475E-A14D-85EF9B55E67B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02C8-8352-4A2E-A3CD-139A8583C932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0581-4B77-41E9-BE55-C3C9C3900A2A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1CB5-A088-4DB4-8A5C-B084F9B2B528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C1328-ADC8-435B-8F5C-D339CD9DD487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6410-64C5-4311-8359-FDA6B61ABBAE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B01E-6E1B-4AFC-A690-27C447C9486E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F3D2-503A-4E49-99AD-125A054E178F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6207-223C-48E4-AE22-548ABC801447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1151-B38C-4230-91F0-8A3BB69A056C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EA29-EE45-46F5-8084-6929433FA14E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7B94D-50C4-4558-AAA1-857DDB1A21EF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42Jg2e5FAQ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eqeftcuydic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qrayon.com/home/vittle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y43vynvb" TargetMode="External"/><Relationship Id="rId2" Type="http://schemas.openxmlformats.org/officeDocument/2006/relationships/hyperlink" Target="https://youtu.be/abcYKjZRnb8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AD579530-1077-46B3-BD5C-81BB270A1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8" name="Rectangle 77">
              <a:extLst>
                <a:ext uri="{FF2B5EF4-FFF2-40B4-BE49-F238E27FC236}">
                  <a16:creationId xmlns:a16="http://schemas.microsoft.com/office/drawing/2014/main" id="{ACBB106A-B366-4349-B59F-E8FBDADD8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9" name="Picture 2">
              <a:extLst>
                <a:ext uri="{FF2B5EF4-FFF2-40B4-BE49-F238E27FC236}">
                  <a16:creationId xmlns:a16="http://schemas.microsoft.com/office/drawing/2014/main" id="{113FC03B-24E4-4A3F-9626-CC7F6356BC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close up of circuit board">
            <a:extLst>
              <a:ext uri="{FF2B5EF4-FFF2-40B4-BE49-F238E27FC236}">
                <a16:creationId xmlns:a16="http://schemas.microsoft.com/office/drawing/2014/main" id="{525AE681-57C0-4C44-9E88-A16CDA016E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</a:blip>
          <a:srcRect t="6504" b="9202"/>
          <a:stretch/>
        </p:blipFill>
        <p:spPr>
          <a:xfrm>
            <a:off x="-2" y="10"/>
            <a:ext cx="12188389" cy="6857990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83F79A5F-63B5-4802-B39B-BF0F89DDD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82" name="Round Diagonal Corner Rectangle 7">
              <a:extLst>
                <a:ext uri="{FF2B5EF4-FFF2-40B4-BE49-F238E27FC236}">
                  <a16:creationId xmlns:a16="http://schemas.microsoft.com/office/drawing/2014/main" id="{00D14BF7-A799-4EDA-8C19-CED0B8EC5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F292344-73C8-4E53-85C0-8CDB23EB5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84" name="Freeform 32">
                <a:extLst>
                  <a:ext uri="{FF2B5EF4-FFF2-40B4-BE49-F238E27FC236}">
                    <a16:creationId xmlns:a16="http://schemas.microsoft.com/office/drawing/2014/main" id="{4781E776-A0A7-4FB6-958B-8389BBA56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5" name="Freeform 33">
                <a:extLst>
                  <a:ext uri="{FF2B5EF4-FFF2-40B4-BE49-F238E27FC236}">
                    <a16:creationId xmlns:a16="http://schemas.microsoft.com/office/drawing/2014/main" id="{0F004D56-F177-45BC-8965-B72DB88A08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6" name="Freeform 34">
                <a:extLst>
                  <a:ext uri="{FF2B5EF4-FFF2-40B4-BE49-F238E27FC236}">
                    <a16:creationId xmlns:a16="http://schemas.microsoft.com/office/drawing/2014/main" id="{5F2F1F83-817B-4678-B0AE-8FFDC49FC8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7" name="Freeform 37">
                <a:extLst>
                  <a:ext uri="{FF2B5EF4-FFF2-40B4-BE49-F238E27FC236}">
                    <a16:creationId xmlns:a16="http://schemas.microsoft.com/office/drawing/2014/main" id="{F908EB47-32F4-4E82-BF56-FD25BB0747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8" name="Freeform 35">
                <a:extLst>
                  <a:ext uri="{FF2B5EF4-FFF2-40B4-BE49-F238E27FC236}">
                    <a16:creationId xmlns:a16="http://schemas.microsoft.com/office/drawing/2014/main" id="{0966000D-B975-4E8A-9BF2-EACF216405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9" name="Freeform 36">
                <a:extLst>
                  <a:ext uri="{FF2B5EF4-FFF2-40B4-BE49-F238E27FC236}">
                    <a16:creationId xmlns:a16="http://schemas.microsoft.com/office/drawing/2014/main" id="{A9554499-6796-4AEE-B012-34A5B9A585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0" name="Freeform 38">
                <a:extLst>
                  <a:ext uri="{FF2B5EF4-FFF2-40B4-BE49-F238E27FC236}">
                    <a16:creationId xmlns:a16="http://schemas.microsoft.com/office/drawing/2014/main" id="{9DD40864-34BD-491F-B591-180E7B32C1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1" name="Freeform 39">
                <a:extLst>
                  <a:ext uri="{FF2B5EF4-FFF2-40B4-BE49-F238E27FC236}">
                    <a16:creationId xmlns:a16="http://schemas.microsoft.com/office/drawing/2014/main" id="{2623F54C-4373-4D30-90DB-3129BDDF54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2" name="Freeform 40">
                <a:extLst>
                  <a:ext uri="{FF2B5EF4-FFF2-40B4-BE49-F238E27FC236}">
                    <a16:creationId xmlns:a16="http://schemas.microsoft.com/office/drawing/2014/main" id="{1FF42884-D4B2-462F-9FA7-4FA8925322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3" name="Rectangle 41">
                <a:extLst>
                  <a:ext uri="{FF2B5EF4-FFF2-40B4-BE49-F238E27FC236}">
                    <a16:creationId xmlns:a16="http://schemas.microsoft.com/office/drawing/2014/main" id="{27F4D4BA-37F5-4D54-BDFF-733F621D5D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4" name="Freeform 32">
                <a:extLst>
                  <a:ext uri="{FF2B5EF4-FFF2-40B4-BE49-F238E27FC236}">
                    <a16:creationId xmlns:a16="http://schemas.microsoft.com/office/drawing/2014/main" id="{29E4A0E5-0441-4563-A947-12A5781105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5" name="Freeform 33">
                <a:extLst>
                  <a:ext uri="{FF2B5EF4-FFF2-40B4-BE49-F238E27FC236}">
                    <a16:creationId xmlns:a16="http://schemas.microsoft.com/office/drawing/2014/main" id="{4A8D89B4-AD1B-410A-870B-1042E075A0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6" name="Freeform 34">
                <a:extLst>
                  <a:ext uri="{FF2B5EF4-FFF2-40B4-BE49-F238E27FC236}">
                    <a16:creationId xmlns:a16="http://schemas.microsoft.com/office/drawing/2014/main" id="{DFC54570-9F45-44E6-AC94-4B3192D44B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7" name="Freeform 37">
                <a:extLst>
                  <a:ext uri="{FF2B5EF4-FFF2-40B4-BE49-F238E27FC236}">
                    <a16:creationId xmlns:a16="http://schemas.microsoft.com/office/drawing/2014/main" id="{A976F76C-4BBB-4CD4-9270-5E4E8802BF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8" name="Freeform 35">
                <a:extLst>
                  <a:ext uri="{FF2B5EF4-FFF2-40B4-BE49-F238E27FC236}">
                    <a16:creationId xmlns:a16="http://schemas.microsoft.com/office/drawing/2014/main" id="{06081E5F-35E2-4E9E-A0DA-9E2F769C4C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9" name="Freeform 36">
                <a:extLst>
                  <a:ext uri="{FF2B5EF4-FFF2-40B4-BE49-F238E27FC236}">
                    <a16:creationId xmlns:a16="http://schemas.microsoft.com/office/drawing/2014/main" id="{7B7B4F78-1391-433D-AAE5-0FA8B8EE18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0" name="Freeform 38">
                <a:extLst>
                  <a:ext uri="{FF2B5EF4-FFF2-40B4-BE49-F238E27FC236}">
                    <a16:creationId xmlns:a16="http://schemas.microsoft.com/office/drawing/2014/main" id="{EF63F42B-29ED-4285-99D1-5FA657DA92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1" name="Freeform 39">
                <a:extLst>
                  <a:ext uri="{FF2B5EF4-FFF2-40B4-BE49-F238E27FC236}">
                    <a16:creationId xmlns:a16="http://schemas.microsoft.com/office/drawing/2014/main" id="{EB7A6053-A7CF-4785-B396-6F70D6EBE9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2" name="Freeform 40">
                <a:extLst>
                  <a:ext uri="{FF2B5EF4-FFF2-40B4-BE49-F238E27FC236}">
                    <a16:creationId xmlns:a16="http://schemas.microsoft.com/office/drawing/2014/main" id="{E6337518-A10D-47A5-BD86-6D1F3FAF3C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3" name="Rectangle 41">
                <a:extLst>
                  <a:ext uri="{FF2B5EF4-FFF2-40B4-BE49-F238E27FC236}">
                    <a16:creationId xmlns:a16="http://schemas.microsoft.com/office/drawing/2014/main" id="{7591C37F-6498-4992-992D-D413A84752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476017-D224-40AE-B921-675254501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217835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Setting the Pace: </a:t>
            </a:r>
            <a:br>
              <a:rPr lang="en-US" b="1" dirty="0"/>
            </a:br>
            <a:r>
              <a:rPr lang="en-US" b="1"/>
              <a:t>Best </a:t>
            </a:r>
            <a:r>
              <a:rPr lang="en-US" b="1" dirty="0"/>
              <a:t>Practices for Online Teaching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192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6082" y="2325521"/>
            <a:ext cx="9092364" cy="171583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W Cen MT"/>
                <a:ea typeface="+mj-lt"/>
                <a:cs typeface="+mj-lt"/>
              </a:rPr>
              <a:t>TEACHING SUCCESSFULLY IN A VIRTUAL AND HYFLEX CLASSROOM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876424" y="4283827"/>
            <a:ext cx="8791575" cy="21169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b="1" dirty="0">
                <a:solidFill>
                  <a:schemeClr val="tx1"/>
                </a:solidFill>
                <a:latin typeface="TW Cen MT"/>
                <a:ea typeface="+mn-lt"/>
                <a:cs typeface="+mn-lt"/>
              </a:rPr>
              <a:t>JOSEPH CUSTER</a:t>
            </a:r>
            <a:endParaRPr lang="en-US">
              <a:solidFill>
                <a:schemeClr val="tx1"/>
              </a:solidFill>
              <a:ea typeface="+mn-lt"/>
              <a:cs typeface="+mn-lt"/>
            </a:endParaRPr>
          </a:p>
          <a:p>
            <a:pPr algn="r"/>
            <a:endParaRPr lang="en-US" b="1" dirty="0">
              <a:solidFill>
                <a:schemeClr val="tx1"/>
              </a:solidFill>
              <a:ea typeface="+mn-lt"/>
              <a:cs typeface="+mn-lt"/>
            </a:endParaRPr>
          </a:p>
          <a:p>
            <a:pPr marL="342900" indent="-342900">
              <a:buChar char="•"/>
            </a:pPr>
            <a:endParaRPr lang="en-US" dirty="0"/>
          </a:p>
          <a:p>
            <a:pPr marL="342900" indent="-342900"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68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4" name="Group 99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3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14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5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6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7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8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9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0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1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2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3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4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125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6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7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8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9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30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1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2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3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4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5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6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7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8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9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03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4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5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6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7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8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9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0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1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2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grpSp>
        <p:nvGrpSpPr>
          <p:cNvPr id="146" name="Group 140">
            <a:extLst>
              <a:ext uri="{FF2B5EF4-FFF2-40B4-BE49-F238E27FC236}">
                <a16:creationId xmlns:a16="http://schemas.microsoft.com/office/drawing/2014/main" id="{891D367A-4C8C-409F-93D9-FD02D0BC9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3" cy="6858001"/>
            <a:chOff x="0" y="-1"/>
            <a:chExt cx="12192003" cy="6858001"/>
          </a:xfrm>
        </p:grpSpPr>
        <p:sp useBgFill="1">
          <p:nvSpPr>
            <p:cNvPr id="142" name="Rectangle 141">
              <a:extLst>
                <a:ext uri="{FF2B5EF4-FFF2-40B4-BE49-F238E27FC236}">
                  <a16:creationId xmlns:a16="http://schemas.microsoft.com/office/drawing/2014/main" id="{50EC018E-7B11-4D3B-B7FE-DCFEC35F2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8" name="Picture 2">
              <a:extLst>
                <a:ext uri="{FF2B5EF4-FFF2-40B4-BE49-F238E27FC236}">
                  <a16:creationId xmlns:a16="http://schemas.microsoft.com/office/drawing/2014/main" id="{667FA462-522C-4B1C-A264-8880D5F35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9" name="Picture 2">
            <a:extLst>
              <a:ext uri="{FF2B5EF4-FFF2-40B4-BE49-F238E27FC236}">
                <a16:creationId xmlns:a16="http://schemas.microsoft.com/office/drawing/2014/main" id="{7589240B-26BC-45BE-A858-3DF47A392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ound Diagonal Corner Rectangle 6">
            <a:extLst>
              <a:ext uri="{FF2B5EF4-FFF2-40B4-BE49-F238E27FC236}">
                <a16:creationId xmlns:a16="http://schemas.microsoft.com/office/drawing/2014/main" id="{81E18780-A505-4639-9939-E204348C7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4" y="643466"/>
            <a:ext cx="10890781" cy="5571067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991FB60-8193-40FA-B594-9C0521AC98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6" b="7903"/>
          <a:stretch/>
        </p:blipFill>
        <p:spPr>
          <a:xfrm>
            <a:off x="1381637" y="966256"/>
            <a:ext cx="9414433" cy="493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04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91D367A-4C8C-409F-93D9-FD02D0BC9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3" cy="6858001"/>
            <a:chOff x="0" y="-1"/>
            <a:chExt cx="12192003" cy="6858001"/>
          </a:xfrm>
        </p:grpSpPr>
        <p:sp useBgFill="1">
          <p:nvSpPr>
            <p:cNvPr id="22" name="Rectangle 21">
              <a:extLst>
                <a:ext uri="{FF2B5EF4-FFF2-40B4-BE49-F238E27FC236}">
                  <a16:creationId xmlns:a16="http://schemas.microsoft.com/office/drawing/2014/main" id="{50EC018E-7B11-4D3B-B7FE-DCFEC35F2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667FA462-522C-4B1C-A264-8880D5F35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7589240B-26BC-45BE-A858-3DF47A392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 Diagonal Corner Rectangle 6">
            <a:extLst>
              <a:ext uri="{FF2B5EF4-FFF2-40B4-BE49-F238E27FC236}">
                <a16:creationId xmlns:a16="http://schemas.microsoft.com/office/drawing/2014/main" id="{81E18780-A505-4639-9939-E204348C7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4" y="643466"/>
            <a:ext cx="10890781" cy="5571067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8D053C55-4CCE-48EC-9C74-F1A926684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14500"/>
          <a:stretch/>
        </p:blipFill>
        <p:spPr>
          <a:xfrm>
            <a:off x="1254168" y="966256"/>
            <a:ext cx="9669371" cy="493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07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91D367A-4C8C-409F-93D9-FD02D0BC9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3" cy="6858001"/>
            <a:chOff x="0" y="-1"/>
            <a:chExt cx="12192003" cy="685800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50EC018E-7B11-4D3B-B7FE-DCFEC35F2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667FA462-522C-4B1C-A264-8880D5F35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7589240B-26BC-45BE-A858-3DF47A392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 Diagonal Corner Rectangle 6">
            <a:extLst>
              <a:ext uri="{FF2B5EF4-FFF2-40B4-BE49-F238E27FC236}">
                <a16:creationId xmlns:a16="http://schemas.microsoft.com/office/drawing/2014/main" id="{81E18780-A505-4639-9939-E204348C7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4" y="643466"/>
            <a:ext cx="10890781" cy="5571067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009F524D-559C-4207-B04D-86AD39E2ED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6692"/>
          <a:stretch/>
        </p:blipFill>
        <p:spPr>
          <a:xfrm>
            <a:off x="1254156" y="966256"/>
            <a:ext cx="9669396" cy="493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27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891D367A-4C8C-409F-93D9-FD02D0BC9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3" cy="6858001"/>
            <a:chOff x="0" y="-1"/>
            <a:chExt cx="12192003" cy="6858001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50EC018E-7B11-4D3B-B7FE-DCFEC35F2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667FA462-522C-4B1C-A264-8880D5F35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7589240B-26BC-45BE-A858-3DF47A392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81E18780-A505-4639-9939-E204348C7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4" y="643466"/>
            <a:ext cx="10890781" cy="5571067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1EFF2FC-70AE-45FA-AECE-5F694BAEC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196" y="1719716"/>
            <a:ext cx="10247316" cy="343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93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862967D4-9FEC-45BA-8241-B5B06F6EB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1" y="114302"/>
            <a:ext cx="8849637" cy="66398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16343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flat screen tv sitting in a room&#10;&#10;Description automatically generated">
            <a:extLst>
              <a:ext uri="{FF2B5EF4-FFF2-40B4-BE49-F238E27FC236}">
                <a16:creationId xmlns:a16="http://schemas.microsoft.com/office/drawing/2014/main" id="{1981B29E-8066-4B8F-B184-8436C8586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277" y="103862"/>
            <a:ext cx="8807884" cy="6650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09317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171067A7-6EF6-43C5-BFE2-F3314BBA9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277" y="124738"/>
            <a:ext cx="8797446" cy="66085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6018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standing in front of a television&#10;&#10;Description automatically generated">
            <a:extLst>
              <a:ext uri="{FF2B5EF4-FFF2-40B4-BE49-F238E27FC236}">
                <a16:creationId xmlns:a16="http://schemas.microsoft.com/office/drawing/2014/main" id="{D0F975FE-4BCC-4365-9594-9F47B7A2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2" y="103863"/>
            <a:ext cx="8839197" cy="6660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20906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4756A4-BFF6-46D5-9F9D-45D6C7DDFB44}"/>
              </a:ext>
            </a:extLst>
          </p:cNvPr>
          <p:cNvSpPr txBox="1"/>
          <p:nvPr/>
        </p:nvSpPr>
        <p:spPr>
          <a:xfrm>
            <a:off x="1362637" y="2290916"/>
            <a:ext cx="9651330" cy="20792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sz="3200" dirty="0">
                <a:latin typeface="TW Cen MT"/>
              </a:rPr>
              <a:t>Video #1 </a:t>
            </a:r>
            <a:r>
              <a:rPr lang="en-US" sz="3200" dirty="0">
                <a:hlinkClick r:id="rId3"/>
              </a:rPr>
              <a:t>https://youtu.be/642Jg2e5FAQ</a:t>
            </a:r>
            <a:endParaRPr lang="en-US" sz="3200" dirty="0"/>
          </a:p>
          <a:p>
            <a:pPr>
              <a:lnSpc>
                <a:spcPct val="120000"/>
              </a:lnSpc>
              <a:spcBef>
                <a:spcPts val="1000"/>
              </a:spcBef>
            </a:pPr>
            <a:endParaRPr lang="en-US" sz="3200" dirty="0"/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sz="3200" dirty="0">
                <a:ea typeface="+mn-lt"/>
                <a:cs typeface="+mn-lt"/>
              </a:rPr>
              <a:t>Video #2 </a:t>
            </a:r>
            <a:r>
              <a:rPr lang="en-US" sz="3200" dirty="0">
                <a:hlinkClick r:id="rId4"/>
              </a:rPr>
              <a:t>https://youtu.be/eqeftcuydic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84293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Setting the Pace: </a:t>
            </a:r>
            <a:br>
              <a:rPr lang="en-US" b="1" dirty="0"/>
            </a:br>
            <a:r>
              <a:rPr lang="en-US" b="1" dirty="0"/>
              <a:t>Best Practices for Online Teaching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085999"/>
          </a:xfrm>
        </p:spPr>
        <p:txBody>
          <a:bodyPr>
            <a:normAutofit fontScale="77500" lnSpcReduction="20000"/>
          </a:bodyPr>
          <a:lstStyle/>
          <a:p>
            <a:r>
              <a:rPr lang="en-US" sz="3600" i="1" dirty="0"/>
              <a:t>John Edwards, Associate Dean for Information Resources and Technology and Professor of Law, Drake University Law School</a:t>
            </a:r>
            <a:endParaRPr lang="en-US" sz="3600" dirty="0"/>
          </a:p>
          <a:p>
            <a:r>
              <a:rPr lang="en-US" sz="3600" i="1" dirty="0"/>
              <a:t>Dorie Knight, Reference and Instruction Librarian and Assistant Professor of Law Librarianship, Drake University Law School</a:t>
            </a:r>
            <a:endParaRPr lang="en-US" sz="3600" dirty="0"/>
          </a:p>
          <a:p>
            <a:r>
              <a:rPr lang="en-US" sz="3600" i="1" dirty="0"/>
              <a:t>Joseph Custer, Director of Law Library and Associate Professor of Law, Case Western Reserve University School of Law</a:t>
            </a:r>
            <a:endParaRPr lang="en-US" sz="3600" dirty="0"/>
          </a:p>
          <a:p>
            <a:r>
              <a:rPr lang="en-US" sz="3600" i="1" dirty="0"/>
              <a:t>Rich Leiter, Director of Law Library and Professor of Law, University of Nebraska Law School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201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5205" y="2106315"/>
            <a:ext cx="9092364" cy="171583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a typeface="+mj-lt"/>
                <a:cs typeface="+mj-lt"/>
              </a:rPr>
              <a:t>EFFECTIVE TOOLS FOR CONNECTING WITH DISTANCED STUDENTS 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876424" y="4283827"/>
            <a:ext cx="8791575" cy="21169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b="1" dirty="0">
                <a:solidFill>
                  <a:schemeClr val="tx1"/>
                </a:solidFill>
                <a:latin typeface="TW Cen MT"/>
                <a:ea typeface="+mn-lt"/>
                <a:cs typeface="+mn-lt"/>
              </a:rPr>
              <a:t>RICH LEITER</a:t>
            </a:r>
            <a:endParaRPr lang="en-US">
              <a:solidFill>
                <a:schemeClr val="tx1"/>
              </a:solidFill>
            </a:endParaRPr>
          </a:p>
          <a:p>
            <a:pPr algn="r"/>
            <a:endParaRPr lang="en-US" b="1" dirty="0">
              <a:solidFill>
                <a:schemeClr val="tx1"/>
              </a:solidFill>
              <a:ea typeface="+mn-lt"/>
              <a:cs typeface="+mn-lt"/>
            </a:endParaRPr>
          </a:p>
          <a:p>
            <a:pPr marL="342900" indent="-342900">
              <a:buChar char="•"/>
            </a:pPr>
            <a:endParaRPr lang="en-US" dirty="0"/>
          </a:p>
          <a:p>
            <a:pPr marL="342900" indent="-342900"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473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08B63-89C5-4F90-9078-A574D569B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370584"/>
            <a:ext cx="9905999" cy="21119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br>
              <a:rPr lang="en-US" sz="2200" dirty="0"/>
            </a:br>
            <a:r>
              <a:rPr lang="en-US" sz="3900" dirty="0">
                <a:ea typeface="+mj-lt"/>
                <a:cs typeface="+mj-lt"/>
              </a:rPr>
              <a:t>VITTLE + IPAD (APPLE PENCIL) =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900" dirty="0">
                <a:ea typeface="+mj-lt"/>
                <a:cs typeface="+mj-lt"/>
              </a:rPr>
              <a:t>FLEXIBLE, COOL TOOL FOR REMOTE LEARNING</a:t>
            </a:r>
            <a:endParaRPr lang="en-US" sz="39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dirty="0">
              <a:ea typeface="+mn-lt"/>
              <a:cs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72C17A-AD64-453D-913B-2A1142BA2336}"/>
              </a:ext>
            </a:extLst>
          </p:cNvPr>
          <p:cNvSpPr txBox="1"/>
          <p:nvPr/>
        </p:nvSpPr>
        <p:spPr>
          <a:xfrm>
            <a:off x="1137487" y="4847222"/>
            <a:ext cx="9320462" cy="9575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ea typeface="+mn-lt"/>
                <a:cs typeface="+mn-lt"/>
              </a:rPr>
              <a:t>COST:  </a:t>
            </a:r>
            <a:r>
              <a:rPr lang="en-US" sz="1600" dirty="0" err="1">
                <a:ea typeface="+mn-lt"/>
                <a:cs typeface="+mn-lt"/>
              </a:rPr>
              <a:t>Vittle</a:t>
            </a:r>
            <a:r>
              <a:rPr lang="en-US" sz="1600" dirty="0">
                <a:ea typeface="+mn-lt"/>
                <a:cs typeface="+mn-lt"/>
              </a:rPr>
              <a:t> Pocket Pro = $7.99  </a:t>
            </a:r>
            <a:r>
              <a:rPr lang="en-US" sz="1600" dirty="0" err="1">
                <a:ea typeface="+mn-lt"/>
                <a:cs typeface="+mn-lt"/>
              </a:rPr>
              <a:t>Vittle</a:t>
            </a:r>
            <a:r>
              <a:rPr lang="en-US" sz="1600" dirty="0">
                <a:ea typeface="+mn-lt"/>
                <a:cs typeface="+mn-lt"/>
              </a:rPr>
              <a:t> Pro Video Whiteboard = 24.99 (Offers discounts for educators.)</a:t>
            </a:r>
          </a:p>
          <a:p>
            <a:pPr>
              <a:lnSpc>
                <a:spcPct val="120000"/>
              </a:lnSpc>
            </a:pPr>
            <a:endParaRPr lang="en-US" sz="1600" dirty="0">
              <a:latin typeface="Tw Cen MT" panose="020B0602020104020603"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latin typeface="TW Cen MT"/>
              </a:rPr>
              <a:t>COMPARABLES: </a:t>
            </a:r>
            <a:r>
              <a:rPr lang="en-US" sz="1600" dirty="0" err="1">
                <a:latin typeface="TW Cen MT"/>
              </a:rPr>
              <a:t>Educreations</a:t>
            </a:r>
            <a:r>
              <a:rPr lang="en-US" sz="1600" dirty="0">
                <a:latin typeface="TW Cen MT"/>
              </a:rPr>
              <a:t> Whiteboard, Notability, Google </a:t>
            </a:r>
            <a:r>
              <a:rPr lang="en-US" sz="1600" dirty="0" err="1">
                <a:latin typeface="TW Cen MT"/>
              </a:rPr>
              <a:t>Jamboard</a:t>
            </a:r>
            <a:r>
              <a:rPr lang="en-US" sz="1600" dirty="0">
                <a:latin typeface="TW Cen MT"/>
              </a:rPr>
              <a:t>, &amp; more.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9BF31F-BEF4-4FEC-8516-EB177D879B0C}"/>
              </a:ext>
            </a:extLst>
          </p:cNvPr>
          <p:cNvSpPr txBox="1"/>
          <p:nvPr/>
        </p:nvSpPr>
        <p:spPr>
          <a:xfrm>
            <a:off x="1139993" y="2714124"/>
            <a:ext cx="9651330" cy="10751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sz="2400" dirty="0">
                <a:latin typeface="TW Cen MT"/>
              </a:rPr>
              <a:t>With a week to switch from in-person classes to online I needed an easy fix:</a:t>
            </a:r>
            <a:endParaRPr lang="en-US" sz="2400" dirty="0">
              <a:ea typeface="+mn-lt"/>
              <a:cs typeface="+mn-lt"/>
            </a:endParaRP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sz="2400" b="1" dirty="0" err="1">
                <a:latin typeface="TW Cen MT"/>
              </a:rPr>
              <a:t>Vittle</a:t>
            </a:r>
            <a:r>
              <a:rPr lang="en-US" sz="2400" b="1" dirty="0">
                <a:latin typeface="TW Cen MT"/>
              </a:rPr>
              <a:t> </a:t>
            </a:r>
            <a:r>
              <a:rPr lang="en-US" sz="2400" dirty="0">
                <a:latin typeface="TW Cen MT"/>
              </a:rPr>
              <a:t>is one attractive and fairly easy option: </a:t>
            </a:r>
            <a:r>
              <a:rPr lang="en-US" sz="2400" dirty="0">
                <a:latin typeface="TW Cen MT"/>
                <a:hlinkClick r:id="rId2"/>
              </a:rPr>
              <a:t>http://qrayon.com/home/vittle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2356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47A0EE42-7DCF-4031-915A-C6A066A39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096" y="201104"/>
            <a:ext cx="8553244" cy="6448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586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FF330E1-AB12-483A-9A3F-FA811DA7B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469" y="166493"/>
            <a:ext cx="8693061" cy="6535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5801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display of paper&#10;&#10;Description automatically generated">
            <a:extLst>
              <a:ext uri="{FF2B5EF4-FFF2-40B4-BE49-F238E27FC236}">
                <a16:creationId xmlns:a16="http://schemas.microsoft.com/office/drawing/2014/main" id="{52DEE341-738E-4CAF-8EFE-6B90685F8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180" y="145616"/>
            <a:ext cx="8745666" cy="6567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5388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FB668372-5384-4D32-AB8B-689CECB60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030" y="156055"/>
            <a:ext cx="8713938" cy="6545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3785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EB9A72-30A5-469F-BED7-8BF3EA89A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593" y="156054"/>
            <a:ext cx="8734815" cy="6556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2720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6E7645B-0AB4-433A-905E-0D2DCFB41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469" y="156054"/>
            <a:ext cx="8693063" cy="654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1511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ACD3AF8-B16E-4174-8C1A-41F683C4A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F5EAD09-B81D-415F-8BCF-73C81AE05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CFB79010-8ED4-49EF-AFD2-F4D8C80B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4649B869-006E-42B5-9DDC-21049B130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43096BD-333F-48B6-8220-D1F9793E4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1A45BB9A-7E84-4B9B-923A-270A97F85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7D7C768-2F76-4DE2-A807-1B9FFF81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870B32E-EE42-470E-B543-CA55AEC8C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EF09120-11AA-4DB5-98A8-EC4923002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39CC463D-589C-461C-A234-0460EB06B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6516153-269A-421E-A021-CB3F3C5E1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45E14300-6C4A-4F77-915F-F3B25B023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993E312A-E6A6-4B52-ADE6-618ADC89B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2F0F3026-2480-472B-8C52-36812C81E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34E1C992-559D-4827-9F30-31A3CA7A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D9F2FB98-F443-498F-AAD9-694582568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75DBF6EC-ED50-43E4-8A8B-64CE86A88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FD854F40-AC43-4F21-9C62-2CE35CFD2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62CCB560-494A-4F74-9DE4-068806A89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6F9A05F2-B5D2-4D8A-9A78-14E45C13F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A6373189-19BB-4BEC-84A3-432253E05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71AB3122-947A-44DB-B190-A2601C6C9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74B4109D-3AFC-4D44-87B1-0CDED3E63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44AAD39F-F7C9-4D00-95E0-0465B4E85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C1DCAB8D-6EF6-4A84-8D0C-AA9226DEC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C407F97F-83CF-4703-B9E0-6335530E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0D8D2363-5D84-4CFF-89AA-3C93C859D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0435A35C-AC99-4E12-8CB0-9C640DAA9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F20392CF-2256-4527-836B-2E6F88596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C52C3AD3-122C-4010-9C55-B0247F8CC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Rectangle 33">
              <a:extLst>
                <a:ext uri="{FF2B5EF4-FFF2-40B4-BE49-F238E27FC236}">
                  <a16:creationId xmlns:a16="http://schemas.microsoft.com/office/drawing/2014/main" id="{EFCB53ED-09C0-4AD7-9BBC-366833D5F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6F309F52-BFCF-47D9-8089-BC049540D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5F9AE85F-C7AA-4761-B468-2E100829B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2C81C778-91E5-4AE9-AACB-8566E7A28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6C56E0B4-58A0-4B2B-BD56-54121BB8D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88A29CFE-13A6-4509-946F-5C074F856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00235A0A-018B-4499-AC16-AF83457BF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861DF9B7-50DC-4EBE-8B23-97FE92DBB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69673907-73D7-4729-A911-9BD078EC2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4DC844D3-8053-4EE7-A286-50157B6FD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D67575A0-A45A-4773-874C-16370E367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4327252B-B62B-4DE0-A924-B7F6E40A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Rectangle 45">
              <a:extLst>
                <a:ext uri="{FF2B5EF4-FFF2-40B4-BE49-F238E27FC236}">
                  <a16:creationId xmlns:a16="http://schemas.microsoft.com/office/drawing/2014/main" id="{778BC6A7-AC19-497B-A7C6-E447B2EBD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4E79A87B-BF1F-437A-9FED-BE93025E5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DFAAF3CC-B4E0-45C8-AC2D-EF0D6D823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A5A12C87-1E4A-4664-B2F4-A1C8B656F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B3AF8230-4630-4505-ADDB-16A9B6B37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33F93F6D-724D-42F3-AF1D-3081EAB5D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F5DD7A8F-FB67-4E79-80DB-0FAF3A098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7B140A84-E89E-4A80-9DF8-7BCA45F90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279E1D6A-EFE2-44C6-A5BF-DFADF0DC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C9FA2204-561F-4ABB-988C-03053820F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8BD7D04E-AC0A-424F-BC40-28842DAF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32B616A2-FE09-47DD-B58C-12EE58B7C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08C5EAF5-6064-484E-BA05-80D09D84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F11D90DF-D275-4725-884C-77E5E01D8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BE10567-6165-46A7-867D-4690A16B4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66" name="Rectangle 65">
              <a:extLst>
                <a:ext uri="{FF2B5EF4-FFF2-40B4-BE49-F238E27FC236}">
                  <a16:creationId xmlns:a16="http://schemas.microsoft.com/office/drawing/2014/main" id="{0F4DB1F4-429C-4C85-85D7-C4D81996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2">
              <a:extLst>
                <a:ext uri="{FF2B5EF4-FFF2-40B4-BE49-F238E27FC236}">
                  <a16:creationId xmlns:a16="http://schemas.microsoft.com/office/drawing/2014/main" id="{159C0DA6-71D9-4C96-A774-7FADF5E0A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Round Diagonal Corner Rectangle 7">
            <a:extLst>
              <a:ext uri="{FF2B5EF4-FFF2-40B4-BE49-F238E27FC236}">
                <a16:creationId xmlns:a16="http://schemas.microsoft.com/office/drawing/2014/main" id="{4B24F6DB-F114-44A7-BB56-D401884E4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2333" y="2235200"/>
            <a:ext cx="7027334" cy="2396067"/>
          </a:xfrm>
          <a:prstGeom prst="round2DiagRect">
            <a:avLst>
              <a:gd name="adj1" fmla="val 9246"/>
              <a:gd name="adj2" fmla="val 0"/>
            </a:avLst>
          </a:prstGeom>
          <a:solidFill>
            <a:srgbClr val="000000">
              <a:alpha val="80000"/>
            </a:srgbClr>
          </a:solidFill>
          <a:ln w="19050" cap="sq">
            <a:solidFill>
              <a:schemeClr val="tx2"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DB50ECD-225E-4F81-AF7B-706DD05F3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900097"/>
            <a:ext cx="10982062" cy="1211524"/>
            <a:chOff x="605895" y="2900097"/>
            <a:chExt cx="10982062" cy="1211524"/>
          </a:xfrm>
          <a:effectLst/>
        </p:grpSpPr>
        <p:sp>
          <p:nvSpPr>
            <p:cNvPr id="72" name="Freeform 32">
              <a:extLst>
                <a:ext uri="{FF2B5EF4-FFF2-40B4-BE49-F238E27FC236}">
                  <a16:creationId xmlns:a16="http://schemas.microsoft.com/office/drawing/2014/main" id="{CBC3B006-1357-4969-BC3D-CDD91E492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9653587" y="3379784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73" name="Freeform 33">
              <a:extLst>
                <a:ext uri="{FF2B5EF4-FFF2-40B4-BE49-F238E27FC236}">
                  <a16:creationId xmlns:a16="http://schemas.microsoft.com/office/drawing/2014/main" id="{0D6E4F1D-B331-41B5-90EF-2236C1EE1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10078244" y="3310728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74" name="Freeform 34">
              <a:extLst>
                <a:ext uri="{FF2B5EF4-FFF2-40B4-BE49-F238E27FC236}">
                  <a16:creationId xmlns:a16="http://schemas.microsoft.com/office/drawing/2014/main" id="{54A60014-21DF-44E5-9137-433571885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11146631" y="3574253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40B768C0-B003-45F4-9A06-EA3509A90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10230644" y="3034502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76" name="Freeform 35">
              <a:extLst>
                <a:ext uri="{FF2B5EF4-FFF2-40B4-BE49-F238E27FC236}">
                  <a16:creationId xmlns:a16="http://schemas.microsoft.com/office/drawing/2014/main" id="{5E479182-2054-4AD9-823D-81CFAD7F2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34587" y="256275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77" name="Freeform 36">
              <a:extLst>
                <a:ext uri="{FF2B5EF4-FFF2-40B4-BE49-F238E27FC236}">
                  <a16:creationId xmlns:a16="http://schemas.microsoft.com/office/drawing/2014/main" id="{A7D912CF-756A-41F1-8BF1-5BA7D1BD0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7375" y="3232679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78" name="Freeform 38">
              <a:extLst>
                <a:ext uri="{FF2B5EF4-FFF2-40B4-BE49-F238E27FC236}">
                  <a16:creationId xmlns:a16="http://schemas.microsoft.com/office/drawing/2014/main" id="{734B6F35-2160-44B1-AB00-F628C84B14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9044" y="3095360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79" name="Freeform 39">
              <a:extLst>
                <a:ext uri="{FF2B5EF4-FFF2-40B4-BE49-F238E27FC236}">
                  <a16:creationId xmlns:a16="http://schemas.microsoft.com/office/drawing/2014/main" id="{D8657E76-4F63-44FE-86C5-54CA174FC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53675" y="2153178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0" name="Freeform 40">
              <a:extLst>
                <a:ext uri="{FF2B5EF4-FFF2-40B4-BE49-F238E27FC236}">
                  <a16:creationId xmlns:a16="http://schemas.microsoft.com/office/drawing/2014/main" id="{482CEB8C-90E5-4152-8B52-A2881B98A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48850" y="330887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1" name="Rectangle 41">
              <a:extLst>
                <a:ext uri="{FF2B5EF4-FFF2-40B4-BE49-F238E27FC236}">
                  <a16:creationId xmlns:a16="http://schemas.microsoft.com/office/drawing/2014/main" id="{85010FC2-BC4C-4692-876D-7FE363BFC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21056" y="3284272"/>
              <a:ext cx="23813" cy="252413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2" name="Freeform 32">
              <a:extLst>
                <a:ext uri="{FF2B5EF4-FFF2-40B4-BE49-F238E27FC236}">
                  <a16:creationId xmlns:a16="http://schemas.microsoft.com/office/drawing/2014/main" id="{714C1223-2B78-4715-9ACB-079A60D16D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2122751" y="3532184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3" name="Freeform 33">
              <a:extLst>
                <a:ext uri="{FF2B5EF4-FFF2-40B4-BE49-F238E27FC236}">
                  <a16:creationId xmlns:a16="http://schemas.microsoft.com/office/drawing/2014/main" id="{1D9109D3-C92A-410B-9B43-5F02B2D84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1958445" y="3463128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4" name="Freeform 34">
              <a:extLst>
                <a:ext uri="{FF2B5EF4-FFF2-40B4-BE49-F238E27FC236}">
                  <a16:creationId xmlns:a16="http://schemas.microsoft.com/office/drawing/2014/main" id="{EF5B327A-A1AE-42F3-815E-84F4AA2948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858308" y="3726653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5" name="Freeform 37">
              <a:extLst>
                <a:ext uri="{FF2B5EF4-FFF2-40B4-BE49-F238E27FC236}">
                  <a16:creationId xmlns:a16="http://schemas.microsoft.com/office/drawing/2014/main" id="{77738BDE-751F-4D4C-B4C4-C9DF3EA29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1658407" y="3186902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6" name="Freeform 35">
              <a:extLst>
                <a:ext uri="{FF2B5EF4-FFF2-40B4-BE49-F238E27FC236}">
                  <a16:creationId xmlns:a16="http://schemas.microsoft.com/office/drawing/2014/main" id="{9C8C4AD6-72BF-490C-963C-97C7FD7E7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1860814" y="271515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7" name="Freeform 36">
              <a:extLst>
                <a:ext uri="{FF2B5EF4-FFF2-40B4-BE49-F238E27FC236}">
                  <a16:creationId xmlns:a16="http://schemas.microsoft.com/office/drawing/2014/main" id="{94990E31-5AA8-4502-A963-CE1B539DA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1289314" y="3385079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8" name="Freeform 38">
              <a:extLst>
                <a:ext uri="{FF2B5EF4-FFF2-40B4-BE49-F238E27FC236}">
                  <a16:creationId xmlns:a16="http://schemas.microsoft.com/office/drawing/2014/main" id="{9E703E9D-ED76-449C-A8C0-7A1E24B8B2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605895" y="3247760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9" name="Freeform 39">
              <a:extLst>
                <a:ext uri="{FF2B5EF4-FFF2-40B4-BE49-F238E27FC236}">
                  <a16:creationId xmlns:a16="http://schemas.microsoft.com/office/drawing/2014/main" id="{C70A75E8-C815-4CCF-ABEE-83F19BFE0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1532202" y="2305578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90" name="Freeform 40">
              <a:extLst>
                <a:ext uri="{FF2B5EF4-FFF2-40B4-BE49-F238E27FC236}">
                  <a16:creationId xmlns:a16="http://schemas.microsoft.com/office/drawing/2014/main" id="{E15638E1-6A92-4D31-A034-853A65A75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2154501" y="346127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91" name="Rectangle 41">
              <a:extLst>
                <a:ext uri="{FF2B5EF4-FFF2-40B4-BE49-F238E27FC236}">
                  <a16:creationId xmlns:a16="http://schemas.microsoft.com/office/drawing/2014/main" id="{EA3E8D58-D52B-4300-8A50-5696430D1A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2448983" y="3436672"/>
              <a:ext cx="23813" cy="252413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9E4AA7D-8057-40F6-978B-D217E71CC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2328334"/>
            <a:ext cx="6858000" cy="1367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782762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Setting the Pace: </a:t>
            </a:r>
            <a:br>
              <a:rPr lang="en-US" b="1" dirty="0"/>
            </a:br>
            <a:r>
              <a:rPr lang="en-US" b="1" dirty="0"/>
              <a:t>Best Practices for Online Teaching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7"/>
            <a:ext cx="10223274" cy="418747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514350" indent="-514350">
              <a:buAutoNum type="romanUcPeriod"/>
            </a:pPr>
            <a:r>
              <a:rPr lang="en-US" sz="3200" dirty="0"/>
              <a:t>Key Considerations in an Online Setting – Dorie Knight</a:t>
            </a:r>
            <a:endParaRPr lang="en-US" sz="3200"/>
          </a:p>
          <a:p>
            <a:pPr marL="514350" indent="-514350">
              <a:buAutoNum type="romanUcPeriod"/>
            </a:pPr>
            <a:r>
              <a:rPr lang="en-US" sz="3200" dirty="0"/>
              <a:t>Teaching Successfully in a Virtual and </a:t>
            </a:r>
            <a:r>
              <a:rPr lang="en-US" sz="3200" dirty="0" err="1"/>
              <a:t>HyFlex</a:t>
            </a:r>
            <a:r>
              <a:rPr lang="en-US" sz="3200" dirty="0"/>
              <a:t> Classroom – Joe Custer</a:t>
            </a:r>
            <a:endParaRPr lang="en-US" sz="3200"/>
          </a:p>
          <a:p>
            <a:pPr marL="514350" indent="-514350">
              <a:buAutoNum type="romanUcPeriod"/>
            </a:pPr>
            <a:r>
              <a:rPr lang="en-US" sz="3200" dirty="0"/>
              <a:t>Effective Tools for Connecting with Distanced Students – Rich Leiter</a:t>
            </a:r>
            <a:endParaRPr lang="en-US" sz="3200"/>
          </a:p>
          <a:p>
            <a:pPr marL="514350" indent="-514350">
              <a:buAutoNum type="romanUcPeriod"/>
            </a:pPr>
            <a:r>
              <a:rPr lang="en-US" sz="3200" dirty="0"/>
              <a:t> Q &amp; A </a:t>
            </a:r>
            <a:endParaRPr lang="en-US" sz="3200"/>
          </a:p>
          <a:p>
            <a:pPr marL="0" indent="0">
              <a:buNone/>
            </a:pPr>
            <a:r>
              <a:rPr lang="en-US" sz="3200" i="1" dirty="0"/>
              <a:t>Feel free to submit questions in Chat.  We plan to allow time for questions at the end of each presentation.</a:t>
            </a:r>
          </a:p>
          <a:p>
            <a:pPr marL="514350" indent="-514350">
              <a:buAutoNum type="romanU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5200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5950" y="2285416"/>
            <a:ext cx="8791575" cy="1715837"/>
          </a:xfrm>
        </p:spPr>
        <p:txBody>
          <a:bodyPr/>
          <a:lstStyle/>
          <a:p>
            <a:r>
              <a:rPr lang="en-US" b="1">
                <a:ea typeface="+mj-lt"/>
                <a:cs typeface="+mj-lt"/>
              </a:rPr>
              <a:t>Key Considerations in an Online Setting</a:t>
            </a:r>
            <a:endParaRPr lang="en-US" sz="1800" b="1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876424" y="4173538"/>
            <a:ext cx="8791575" cy="8261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b="1" dirty="0">
                <a:solidFill>
                  <a:schemeClr val="tx1"/>
                </a:solidFill>
                <a:ea typeface="+mn-lt"/>
                <a:cs typeface="+mn-lt"/>
              </a:rPr>
              <a:t>DORIE KNIGHT</a:t>
            </a:r>
            <a:endParaRPr lang="en-US" dirty="0">
              <a:solidFill>
                <a:schemeClr val="tx1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b="1" dirty="0"/>
          </a:p>
          <a:p>
            <a:pPr marL="342900" indent="-342900"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633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Synchronous CLASSES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C2F746-EB2F-4411-99A7-45492A98D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9414" y="2239460"/>
            <a:ext cx="4649783" cy="823912"/>
          </a:xfrm>
        </p:spPr>
        <p:txBody>
          <a:bodyPr/>
          <a:lstStyle/>
          <a:p>
            <a:r>
              <a:rPr lang="en-US"/>
              <a:t>Pros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ea typeface="+mn-lt"/>
                <a:cs typeface="+mn-lt"/>
              </a:rPr>
              <a:t>Live interaction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Can create activities to do together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Perform comprehension checks of students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B16BA1-315D-472A-B155-2B5ED3EAA5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0230" y="2249485"/>
            <a:ext cx="4867180" cy="813886"/>
          </a:xfrm>
        </p:spPr>
        <p:txBody>
          <a:bodyPr/>
          <a:lstStyle/>
          <a:p>
            <a:r>
              <a:rPr lang="en-US"/>
              <a:t>Cons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D779AC-73DF-4299-9291-4A521F9F681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Doesn't have flexibility</a:t>
            </a:r>
          </a:p>
          <a:p>
            <a:r>
              <a:rPr lang="en-US" dirty="0"/>
              <a:t>Need to be </a:t>
            </a:r>
            <a:r>
              <a:rPr lang="en-US"/>
              <a:t>very capable </a:t>
            </a:r>
            <a:r>
              <a:rPr lang="en-US" dirty="0"/>
              <a:t>with the technology</a:t>
            </a:r>
          </a:p>
          <a:p>
            <a:r>
              <a:rPr lang="en-US" dirty="0"/>
              <a:t>Live Streaming requires a lot of bandwidth</a:t>
            </a:r>
          </a:p>
          <a:p>
            <a:r>
              <a:rPr lang="en-US" dirty="0"/>
              <a:t>Technology issues can increase stress</a:t>
            </a:r>
          </a:p>
        </p:txBody>
      </p:sp>
    </p:spTree>
    <p:extLst>
      <p:ext uri="{BB962C8B-B14F-4D97-AF65-F5344CB8AC3E}">
        <p14:creationId xmlns:p14="http://schemas.microsoft.com/office/powerpoint/2010/main" val="2059729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3571C-3BB1-40D9-9A16-4F5B706F1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ASYNCHRONOUS CLASSES</a:t>
            </a:r>
            <a:endParaRPr lang="en-US">
              <a:ea typeface="+mj-lt"/>
              <a:cs typeface="+mj-lt"/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8E931-C57D-4BDB-9D36-A94F909FE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9414" y="2249486"/>
            <a:ext cx="4649783" cy="823912"/>
          </a:xfrm>
        </p:spPr>
        <p:txBody>
          <a:bodyPr/>
          <a:lstStyle/>
          <a:p>
            <a:r>
              <a:rPr lang="en-US">
                <a:ea typeface="+mn-lt"/>
                <a:cs typeface="+mn-lt"/>
              </a:rPr>
              <a:t>Pros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9067E9-052E-4A84-974B-BB872AF559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Allows for greater flexibility</a:t>
            </a:r>
          </a:p>
          <a:p>
            <a:r>
              <a:rPr lang="en-US" dirty="0"/>
              <a:t>Doesn't require as much bandwidth</a:t>
            </a:r>
          </a:p>
          <a:p>
            <a:r>
              <a:rPr lang="en-US" dirty="0"/>
              <a:t>Can be less stressful</a:t>
            </a:r>
          </a:p>
          <a:p>
            <a:r>
              <a:rPr lang="en-US" dirty="0"/>
              <a:t>What you create can be used again and again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B32991-951F-459C-AB88-B74CBFC63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203" y="2249485"/>
            <a:ext cx="4646602" cy="823912"/>
          </a:xfrm>
        </p:spPr>
        <p:txBody>
          <a:bodyPr/>
          <a:lstStyle/>
          <a:p>
            <a:r>
              <a:rPr lang="en-US">
                <a:ea typeface="+mn-lt"/>
                <a:cs typeface="+mn-lt"/>
              </a:rPr>
              <a:t>Cons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0F6937-316F-46D5-9083-FDF88674BB7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/>
              <a:t>Less dynamic</a:t>
            </a:r>
          </a:p>
          <a:p>
            <a:r>
              <a:rPr lang="en-US"/>
              <a:t>Dedicate more time to creating content</a:t>
            </a:r>
          </a:p>
          <a:p>
            <a:r>
              <a:rPr lang="en-US"/>
              <a:t>Not setting boundaries for yourself</a:t>
            </a:r>
          </a:p>
          <a:p>
            <a:r>
              <a:rPr lang="en-US">
                <a:ea typeface="+mn-lt"/>
                <a:cs typeface="+mn-lt"/>
              </a:rPr>
              <a:t>Can't replicate a discussion experience from an in-person course in an online course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919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A93B7-D3E4-433B-8BD2-89895C84B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popular do’s &amp; Don’ts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54424-6D14-4030-B730-B11FC36C7D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>
                <a:ea typeface="+mn-lt"/>
                <a:cs typeface="+mn-lt"/>
              </a:rPr>
              <a:t>DON’T focus on the obstacles… but try to prepare for them!</a:t>
            </a:r>
          </a:p>
          <a:p>
            <a:r>
              <a:rPr lang="en-US">
                <a:ea typeface="+mn-lt"/>
                <a:cs typeface="+mn-lt"/>
              </a:rPr>
              <a:t>DO work on objectives and evidences first, then create the online lessons.</a:t>
            </a:r>
          </a:p>
          <a:p>
            <a:r>
              <a:rPr lang="en-US">
                <a:ea typeface="+mn-lt"/>
                <a:cs typeface="+mn-lt"/>
              </a:rPr>
              <a:t>DON’T be afraid to try something new!</a:t>
            </a:r>
          </a:p>
          <a:p>
            <a:r>
              <a:rPr lang="en-US">
                <a:ea typeface="+mn-lt"/>
                <a:cs typeface="+mn-lt"/>
              </a:rPr>
              <a:t>DO become over-prepared with the technology you plan to use.</a:t>
            </a:r>
          </a:p>
          <a:p>
            <a:r>
              <a:rPr lang="en-US">
                <a:ea typeface="+mn-lt"/>
                <a:cs typeface="+mn-lt"/>
              </a:rPr>
              <a:t>DON’T create everything from scratch!</a:t>
            </a:r>
          </a:p>
          <a:p>
            <a:r>
              <a:rPr lang="en-US">
                <a:ea typeface="+mn-lt"/>
                <a:cs typeface="+mn-lt"/>
              </a:rPr>
              <a:t>DO embed helpful links.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B41E9-1944-4EEE-B826-1C10D39F52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>
                <a:ea typeface="+mn-lt"/>
                <a:cs typeface="+mn-lt"/>
              </a:rPr>
              <a:t>DO make the effort to personalize the course.</a:t>
            </a:r>
          </a:p>
          <a:p>
            <a:r>
              <a:rPr lang="en-US">
                <a:ea typeface="+mn-lt"/>
                <a:cs typeface="+mn-lt"/>
              </a:rPr>
              <a:t>DON’T leave out opportunities for engagement.  </a:t>
            </a:r>
          </a:p>
          <a:p>
            <a:r>
              <a:rPr lang="en-US">
                <a:ea typeface="+mn-lt"/>
                <a:cs typeface="+mn-lt"/>
              </a:rPr>
              <a:t>DO promote active learning. </a:t>
            </a:r>
          </a:p>
          <a:p>
            <a:r>
              <a:rPr lang="en-US">
                <a:ea typeface="+mn-lt"/>
                <a:cs typeface="+mn-lt"/>
              </a:rPr>
              <a:t>DON’T burn yourself out. </a:t>
            </a:r>
          </a:p>
          <a:p>
            <a:pPr>
              <a:lnSpc>
                <a:spcPct val="90000"/>
              </a:lnSpc>
            </a:pPr>
            <a:r>
              <a:rPr lang="en-US">
                <a:ea typeface="+mn-lt"/>
                <a:cs typeface="+mn-lt"/>
              </a:rPr>
              <a:t>DO keep next semester in mind!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56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D9539-5695-4753-BBAC-D87AACE08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248858"/>
          </a:xfrm>
        </p:spPr>
        <p:txBody>
          <a:bodyPr>
            <a:normAutofit/>
          </a:bodyPr>
          <a:lstStyle/>
          <a:p>
            <a:r>
              <a:rPr lang="en-US" dirty="0">
                <a:ea typeface="+mj-lt"/>
                <a:cs typeface="+mj-lt"/>
              </a:rPr>
              <a:t>Tips for better video content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4667-8EEB-4A87-BD14-E6DA9561D1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6705" y="1998829"/>
            <a:ext cx="3856037" cy="39126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har char="•"/>
            </a:pPr>
            <a:r>
              <a:rPr lang="en-US" sz="1800" dirty="0"/>
              <a:t>Video Length: shorter the better.</a:t>
            </a:r>
          </a:p>
          <a:p>
            <a:pPr marL="285750" indent="-285750">
              <a:buChar char="•"/>
            </a:pPr>
            <a:r>
              <a:rPr lang="en-US" sz="1800" dirty="0"/>
              <a:t>Number of subjects being covered should be limited.</a:t>
            </a:r>
          </a:p>
          <a:p>
            <a:pPr marL="285750" indent="-285750">
              <a:buChar char="•"/>
            </a:pPr>
            <a:r>
              <a:rPr lang="en-US" sz="1800" dirty="0"/>
              <a:t>Incorporate Visuals.</a:t>
            </a:r>
          </a:p>
          <a:p>
            <a:pPr marL="285750" indent="-285750">
              <a:buChar char="•"/>
            </a:pPr>
            <a:r>
              <a:rPr lang="en-US" sz="1800" dirty="0"/>
              <a:t>Good Sound and lighting!</a:t>
            </a:r>
          </a:p>
          <a:p>
            <a:pPr marL="285750" indent="-285750">
              <a:buChar char="•"/>
            </a:pPr>
            <a:r>
              <a:rPr lang="en-US" sz="1800" dirty="0"/>
              <a:t>Create a script so you can add closed captions.</a:t>
            </a:r>
          </a:p>
          <a:p>
            <a:pPr marL="285750" indent="-285750">
              <a:buChar char="•"/>
            </a:pPr>
            <a:r>
              <a:rPr lang="en-US" sz="1800" dirty="0"/>
              <a:t>Make the video for your audience, not you.</a:t>
            </a:r>
          </a:p>
          <a:p>
            <a:pPr marL="285750" indent="-285750">
              <a:buChar char="•"/>
            </a:pPr>
            <a:endParaRPr lang="en-US" dirty="0"/>
          </a:p>
        </p:txBody>
      </p:sp>
      <p:pic>
        <p:nvPicPr>
          <p:cNvPr id="8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0D4CD214-DEB3-4AC0-95AD-C80F25EA4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0584" y="491194"/>
            <a:ext cx="5891209" cy="3313805"/>
          </a:xfrm>
        </p:spPr>
      </p:pic>
      <p:pic>
        <p:nvPicPr>
          <p:cNvPr id="9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A63DF81-74E6-4D8E-A50F-B11A6F1D1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756" y="4021663"/>
            <a:ext cx="5895583" cy="189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60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667DA-42D8-4B24-8672-5DE5B4007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637" y="1069376"/>
            <a:ext cx="9463547" cy="1221540"/>
          </a:xfrm>
        </p:spPr>
        <p:txBody>
          <a:bodyPr>
            <a:noAutofit/>
          </a:bodyPr>
          <a:lstStyle/>
          <a:p>
            <a:r>
              <a:rPr lang="en-US" sz="4400" dirty="0"/>
              <a:t>Creating Videos In Camtasia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98B91-092C-4B26-9FCA-AE0E8FE72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024" y="2159314"/>
            <a:ext cx="9684774" cy="40926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ea typeface="+mn-lt"/>
                <a:cs typeface="+mn-lt"/>
              </a:rPr>
              <a:t>COST: $169.99 </a:t>
            </a:r>
            <a:r>
              <a:rPr lang="en-US" sz="1300" dirty="0">
                <a:ea typeface="+mn-lt"/>
                <a:cs typeface="+mn-lt"/>
              </a:rPr>
              <a:t>for Educators (+ optional yearly $42.25 for support and guaranteed yearly upgrades.)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ea typeface="+mn-lt"/>
                <a:cs typeface="+mn-lt"/>
              </a:rPr>
              <a:t>COMPARABLES:  </a:t>
            </a:r>
            <a:r>
              <a:rPr lang="en-US" sz="1300" dirty="0">
                <a:ea typeface="+mn-lt"/>
                <a:cs typeface="+mn-lt"/>
              </a:rPr>
              <a:t>Adobe Premiere Pro, Final Cut Pro X, </a:t>
            </a:r>
            <a:r>
              <a:rPr lang="en-US" sz="1300" dirty="0" err="1">
                <a:ea typeface="+mn-lt"/>
                <a:cs typeface="+mn-lt"/>
              </a:rPr>
              <a:t>Screenflow</a:t>
            </a:r>
            <a:r>
              <a:rPr lang="en-US" sz="1300" dirty="0">
                <a:ea typeface="+mn-lt"/>
                <a:cs typeface="+mn-lt"/>
              </a:rPr>
              <a:t>, </a:t>
            </a:r>
            <a:r>
              <a:rPr lang="en-US" sz="1300" dirty="0" err="1">
                <a:ea typeface="+mn-lt"/>
                <a:cs typeface="+mn-lt"/>
              </a:rPr>
              <a:t>Filmora</a:t>
            </a:r>
            <a:r>
              <a:rPr lang="en-US" sz="1300" dirty="0">
                <a:ea typeface="+mn-lt"/>
                <a:cs typeface="+mn-lt"/>
              </a:rPr>
              <a:t>, Snagit, </a:t>
            </a:r>
            <a:r>
              <a:rPr lang="en-US" sz="1300" dirty="0" err="1">
                <a:ea typeface="+mn-lt"/>
                <a:cs typeface="+mn-lt"/>
              </a:rPr>
              <a:t>SmartPixel</a:t>
            </a:r>
            <a:r>
              <a:rPr lang="en-US" sz="1300" dirty="0">
                <a:ea typeface="+mn-lt"/>
                <a:cs typeface="+mn-lt"/>
              </a:rPr>
              <a:t>, </a:t>
            </a:r>
            <a:r>
              <a:rPr lang="en-US" sz="1300" dirty="0" err="1">
                <a:ea typeface="+mn-lt"/>
                <a:cs typeface="+mn-lt"/>
              </a:rPr>
              <a:t>EZvid</a:t>
            </a:r>
            <a:r>
              <a:rPr lang="en-US" sz="1300" dirty="0">
                <a:ea typeface="+mn-lt"/>
                <a:cs typeface="+mn-lt"/>
              </a:rPr>
              <a:t>, iMovie &amp; more.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ea typeface="+mn-lt"/>
                <a:cs typeface="+mn-lt"/>
              </a:rPr>
              <a:t>Camera &amp; Screen recording with customizations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ea typeface="+mn-lt"/>
                <a:cs typeface="+mn-lt"/>
              </a:rPr>
              <a:t>Many editing options to trim, filter, and add effects.</a:t>
            </a:r>
          </a:p>
          <a:p>
            <a:pPr>
              <a:spcBef>
                <a:spcPts val="0"/>
              </a:spcBef>
            </a:pPr>
            <a:r>
              <a:rPr lang="en-US" sz="1800" dirty="0">
                <a:ea typeface="+mn-lt"/>
                <a:cs typeface="+mn-lt"/>
              </a:rPr>
              <a:t>Existing library of various media.</a:t>
            </a:r>
          </a:p>
          <a:p>
            <a:pPr>
              <a:spcBef>
                <a:spcPts val="0"/>
              </a:spcBef>
            </a:pPr>
            <a:r>
              <a:rPr lang="en-US" sz="1800" dirty="0">
                <a:ea typeface="+mn-lt"/>
                <a:cs typeface="+mn-lt"/>
              </a:rPr>
              <a:t>Zoom &amp; Pan with animation.</a:t>
            </a:r>
          </a:p>
          <a:p>
            <a:pPr>
              <a:spcBef>
                <a:spcPts val="0"/>
              </a:spcBef>
            </a:pPr>
            <a:r>
              <a:rPr lang="en-US" sz="1800" dirty="0">
                <a:ea typeface="+mn-lt"/>
                <a:cs typeface="+mn-lt"/>
              </a:rPr>
              <a:t>Annotate!</a:t>
            </a:r>
          </a:p>
          <a:p>
            <a:pPr>
              <a:spcBef>
                <a:spcPts val="0"/>
              </a:spcBef>
            </a:pPr>
            <a:r>
              <a:rPr lang="en-US" sz="1800" dirty="0">
                <a:ea typeface="+mn-lt"/>
                <a:cs typeface="+mn-lt"/>
              </a:rPr>
              <a:t>Transitions.</a:t>
            </a:r>
          </a:p>
          <a:p>
            <a:pPr>
              <a:spcBef>
                <a:spcPts val="0"/>
              </a:spcBef>
            </a:pPr>
            <a:r>
              <a:rPr lang="en-US" sz="1800" dirty="0">
                <a:ea typeface="+mn-lt"/>
                <a:cs typeface="+mn-lt"/>
              </a:rPr>
              <a:t>Export or Share directly.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ea typeface="+mn-lt"/>
                <a:cs typeface="+mn-lt"/>
              </a:rPr>
              <a:t>Visual Demo: </a:t>
            </a:r>
            <a:r>
              <a:rPr lang="en-US" sz="1800" dirty="0">
                <a:ea typeface="+mn-lt"/>
                <a:cs typeface="+mn-lt"/>
                <a:hlinkClick r:id="rId2"/>
              </a:rPr>
              <a:t>https://youtu.be/abcYKjZRnb8</a:t>
            </a:r>
            <a:r>
              <a:rPr lang="en-US" sz="1800" dirty="0">
                <a:ea typeface="+mn-lt"/>
                <a:cs typeface="+mn-lt"/>
              </a:rPr>
              <a:t> </a:t>
            </a:r>
          </a:p>
          <a:p>
            <a:pPr>
              <a:spcBef>
                <a:spcPts val="0"/>
              </a:spcBef>
            </a:pPr>
            <a:endParaRPr lang="en-US" sz="1300" dirty="0">
              <a:ea typeface="+mn-lt"/>
              <a:cs typeface="+mn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360D71-AE91-42B7-8D4E-3BE88C97B198}"/>
              </a:ext>
            </a:extLst>
          </p:cNvPr>
          <p:cNvSpPr txBox="1">
            <a:spLocks/>
          </p:cNvSpPr>
          <p:nvPr/>
        </p:nvSpPr>
        <p:spPr>
          <a:xfrm>
            <a:off x="1252024" y="6334852"/>
            <a:ext cx="9684774" cy="5231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ea typeface="+mn-lt"/>
                <a:cs typeface="+mn-lt"/>
              </a:rPr>
              <a:t>References: </a:t>
            </a:r>
            <a:r>
              <a:rPr lang="en-US" sz="1800" dirty="0">
                <a:ea typeface="+mn-lt"/>
                <a:cs typeface="+mn-lt"/>
                <a:hlinkClick r:id="rId3"/>
              </a:rPr>
              <a:t>https://tinyurl.com/y43vynvb</a:t>
            </a:r>
            <a:r>
              <a:rPr lang="en-US" sz="1800" dirty="0">
                <a:ea typeface="+mn-lt"/>
                <a:cs typeface="+mn-lt"/>
              </a:rPr>
              <a:t> 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9342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0fae818-7c73-4b6d-b8bd-46403b29844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1A36FC694F5741BEED4F55BF5F05CC" ma:contentTypeVersion="13" ma:contentTypeDescription="Create a new document." ma:contentTypeScope="" ma:versionID="ae93194c3d1d8d5535c8911b4e316829">
  <xsd:schema xmlns:xsd="http://www.w3.org/2001/XMLSchema" xmlns:xs="http://www.w3.org/2001/XMLSchema" xmlns:p="http://schemas.microsoft.com/office/2006/metadata/properties" xmlns:ns3="70fae818-7c73-4b6d-b8bd-46403b29844a" xmlns:ns4="26ec161b-6488-4649-99c6-83fe2d71c5c3" targetNamespace="http://schemas.microsoft.com/office/2006/metadata/properties" ma:root="true" ma:fieldsID="54a2592ff6dc76b4a3f4fb47311db693" ns3:_="" ns4:_="">
    <xsd:import namespace="70fae818-7c73-4b6d-b8bd-46403b29844a"/>
    <xsd:import namespace="26ec161b-6488-4649-99c6-83fe2d71c5c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fae818-7c73-4b6d-b8bd-46403b2984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ec161b-6488-4649-99c6-83fe2d71c5c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41CBB0-BAA0-4983-8F2B-E10AF3358DA8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dcmitype/"/>
    <ds:schemaRef ds:uri="26ec161b-6488-4649-99c6-83fe2d71c5c3"/>
    <ds:schemaRef ds:uri="http://purl.org/dc/elements/1.1/"/>
    <ds:schemaRef ds:uri="http://schemas.microsoft.com/office/2006/metadata/properties"/>
    <ds:schemaRef ds:uri="http://schemas.microsoft.com/office/infopath/2007/PartnerControls"/>
    <ds:schemaRef ds:uri="70fae818-7c73-4b6d-b8bd-46403b29844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096F0E7-E7B5-406E-8E94-F0043B2AC7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2E64C7-3E9A-4C05-9059-9EBCF88D8F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fae818-7c73-4b6d-b8bd-46403b29844a"/>
    <ds:schemaRef ds:uri="26ec161b-6488-4649-99c6-83fe2d71c5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Circuit design</Template>
  <TotalTime>0</TotalTime>
  <Words>354</Words>
  <Application>Microsoft Office PowerPoint</Application>
  <PresentationFormat>Widescreen</PresentationFormat>
  <Paragraphs>90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Tw Cen MT</vt:lpstr>
      <vt:lpstr>Tw Cen MT</vt:lpstr>
      <vt:lpstr>Circuit</vt:lpstr>
      <vt:lpstr>Setting the Pace:  Best Practices for Online Teaching</vt:lpstr>
      <vt:lpstr>Setting the Pace:  Best Practices for Online Teaching</vt:lpstr>
      <vt:lpstr>Setting the Pace:  Best Practices for Online Teaching</vt:lpstr>
      <vt:lpstr>Key Considerations in an Online Setting</vt:lpstr>
      <vt:lpstr>Synchronous CLASSES</vt:lpstr>
      <vt:lpstr>ASYNCHRONOUS CLASSES </vt:lpstr>
      <vt:lpstr>popular do’s &amp; Don’ts </vt:lpstr>
      <vt:lpstr>Tips for better video content</vt:lpstr>
      <vt:lpstr>Creating Videos In Camtasia</vt:lpstr>
      <vt:lpstr>TEACHING SUCCESSFULLY IN A VIRTUAL AND HYFLEX CLASSROOM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EFFECTIVE TOOLS FOR CONNECTING WITH DISTANCED STUDENTS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 &amp; A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Setting the Pace: Best Practices for Online Teaching</dc:title>
  <dc:creator/>
  <cp:lastModifiedBy/>
  <cp:revision>907</cp:revision>
  <dcterms:created xsi:type="dcterms:W3CDTF">2020-10-01T20:53:45Z</dcterms:created>
  <dcterms:modified xsi:type="dcterms:W3CDTF">2020-10-22T21:35:19Z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0x010100AD1A36FC694F5741BEED4F55BF5F05CC</vt:lpwstr>
  </property>
</Properties>
</file>