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9" r:id="rId2"/>
    <p:sldId id="265" r:id="rId3"/>
    <p:sldId id="267" r:id="rId4"/>
    <p:sldId id="273" r:id="rId5"/>
    <p:sldId id="278" r:id="rId6"/>
    <p:sldId id="272" r:id="rId7"/>
    <p:sldId id="279" r:id="rId8"/>
    <p:sldId id="274" r:id="rId9"/>
    <p:sldId id="268" r:id="rId10"/>
    <p:sldId id="269" r:id="rId11"/>
    <p:sldId id="280" r:id="rId12"/>
    <p:sldId id="281" r:id="rId13"/>
    <p:sldId id="282" r:id="rId14"/>
    <p:sldId id="283" r:id="rId15"/>
    <p:sldId id="287" r:id="rId16"/>
    <p:sldId id="284" r:id="rId17"/>
    <p:sldId id="285" r:id="rId18"/>
    <p:sldId id="286" r:id="rId19"/>
    <p:sldId id="288" r:id="rId20"/>
    <p:sldId id="26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6C7373"/>
    <a:srgbClr val="A514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91" autoAdjust="0"/>
    <p:restoredTop sz="94660"/>
  </p:normalViewPr>
  <p:slideViewPr>
    <p:cSldViewPr>
      <p:cViewPr varScale="1">
        <p:scale>
          <a:sx n="84" d="100"/>
          <a:sy n="84" d="100"/>
        </p:scale>
        <p:origin x="133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81142-9FC2-433D-B296-4DC05A3749B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EDF42-3925-4644-AE0D-9CE42037B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72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EDF42-3925-4644-AE0D-9CE42037BA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687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EDF42-3925-4644-AE0D-9CE42037BAE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584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297C0-FF53-4C0C-A935-1CC576A740E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649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297C0-FF53-4C0C-A935-1CC576A740E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27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297C0-FF53-4C0C-A935-1CC576A740E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306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297C0-FF53-4C0C-A935-1CC576A740E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949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297C0-FF53-4C0C-A935-1CC576A740E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145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297C0-FF53-4C0C-A935-1CC576A740E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482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297C0-FF53-4C0C-A935-1CC576A740E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478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297C0-FF53-4C0C-A935-1CC576A740E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921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297C0-FF53-4C0C-A935-1CC576A740E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38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EDF42-3925-4644-AE0D-9CE42037BA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04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EDF42-3925-4644-AE0D-9CE42037BAE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63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EDF42-3925-4644-AE0D-9CE42037BA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86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EDF42-3925-4644-AE0D-9CE42037BA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68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EDF42-3925-4644-AE0D-9CE42037BAE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24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EDF42-3925-4644-AE0D-9CE42037BAE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38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EDF42-3925-4644-AE0D-9CE42037BAE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60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EDF42-3925-4644-AE0D-9CE42037BAE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482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EDF42-3925-4644-AE0D-9CE42037BAE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5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F41-7D6A-4A9F-8834-50060361C5E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CD2B-A5E3-40E8-88E0-6BE7B21A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5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F41-7D6A-4A9F-8834-50060361C5E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CD2B-A5E3-40E8-88E0-6BE7B21A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F41-7D6A-4A9F-8834-50060361C5E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CD2B-A5E3-40E8-88E0-6BE7B21A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5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F41-7D6A-4A9F-8834-50060361C5E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CD2B-A5E3-40E8-88E0-6BE7B21A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15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F41-7D6A-4A9F-8834-50060361C5E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CD2B-A5E3-40E8-88E0-6BE7B21A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8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F41-7D6A-4A9F-8834-50060361C5E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CD2B-A5E3-40E8-88E0-6BE7B21A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99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F41-7D6A-4A9F-8834-50060361C5E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CD2B-A5E3-40E8-88E0-6BE7B21A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76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F41-7D6A-4A9F-8834-50060361C5E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CD2B-A5E3-40E8-88E0-6BE7B21A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0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F41-7D6A-4A9F-8834-50060361C5E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CD2B-A5E3-40E8-88E0-6BE7B21A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0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F41-7D6A-4A9F-8834-50060361C5E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CD2B-A5E3-40E8-88E0-6BE7B21A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7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F41-7D6A-4A9F-8834-50060361C5E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CD2B-A5E3-40E8-88E0-6BE7B21A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3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F7F41-7D6A-4A9F-8834-50060361C5E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DCD2B-A5E3-40E8-88E0-6BE7B21A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03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457201"/>
            <a:ext cx="6324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cap="small" dirty="0">
                <a:solidFill>
                  <a:srgbClr val="A514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Spirited Teaching: Engaging Students in a Required Research Course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599" y="3081294"/>
            <a:ext cx="624840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50" dirty="0" smtClean="0">
                <a:solidFill>
                  <a:srgbClr val="6C7373"/>
                </a:solidFill>
              </a:rPr>
              <a:t>Joyce McCray Pearson, Moderator</a:t>
            </a:r>
          </a:p>
          <a:p>
            <a:r>
              <a:rPr lang="en-US" sz="2450" dirty="0" smtClean="0">
                <a:solidFill>
                  <a:srgbClr val="6C7373"/>
                </a:solidFill>
              </a:rPr>
              <a:t>Dorie Bertram</a:t>
            </a:r>
          </a:p>
          <a:p>
            <a:r>
              <a:rPr lang="en-US" sz="2450" dirty="0" smtClean="0">
                <a:solidFill>
                  <a:srgbClr val="6C7373"/>
                </a:solidFill>
              </a:rPr>
              <a:t>Hyla Bondareff</a:t>
            </a:r>
          </a:p>
          <a:p>
            <a:r>
              <a:rPr lang="en-US" sz="2450" dirty="0" smtClean="0">
                <a:solidFill>
                  <a:srgbClr val="6C7373"/>
                </a:solidFill>
              </a:rPr>
              <a:t>Aris Woodham</a:t>
            </a:r>
          </a:p>
          <a:p>
            <a:endParaRPr lang="en-US" sz="900" dirty="0" smtClean="0">
              <a:solidFill>
                <a:srgbClr val="6C7373"/>
              </a:solidFill>
            </a:endParaRPr>
          </a:p>
          <a:p>
            <a:pPr algn="r"/>
            <a:r>
              <a:rPr lang="en-US" sz="2450" dirty="0" smtClean="0">
                <a:solidFill>
                  <a:srgbClr val="6C7373"/>
                </a:solidFill>
              </a:rPr>
              <a:t>MAALL 2019 Meeting </a:t>
            </a:r>
          </a:p>
          <a:p>
            <a:pPr algn="r"/>
            <a:r>
              <a:rPr lang="en-US" sz="2450" dirty="0" smtClean="0">
                <a:solidFill>
                  <a:srgbClr val="6C7373"/>
                </a:solidFill>
              </a:rPr>
              <a:t>St. Louis, MO</a:t>
            </a:r>
            <a:endParaRPr lang="en-US" sz="2450" dirty="0">
              <a:solidFill>
                <a:srgbClr val="6C737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522112"/>
            <a:ext cx="3505200" cy="8786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008"/>
          <a:stretch/>
        </p:blipFill>
        <p:spPr>
          <a:xfrm>
            <a:off x="6858001" y="1524000"/>
            <a:ext cx="2286000" cy="4117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64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Canvas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Aris Woodham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73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History Of LMS at WashULaw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SharePoint-based Local Course Site</a:t>
            </a:r>
          </a:p>
          <a:p>
            <a:pPr lvl="1"/>
            <a:r>
              <a:rPr lang="en-US" dirty="0" smtClean="0"/>
              <a:t>Minimal Functionality</a:t>
            </a:r>
          </a:p>
          <a:p>
            <a:r>
              <a:rPr lang="en-US" dirty="0" smtClean="0"/>
              <a:t>Blackboard</a:t>
            </a:r>
          </a:p>
          <a:p>
            <a:pPr lvl="1"/>
            <a:r>
              <a:rPr lang="en-US" dirty="0" smtClean="0"/>
              <a:t>First Fully Functional LMS</a:t>
            </a:r>
          </a:p>
          <a:p>
            <a:pPr lvl="1"/>
            <a:r>
              <a:rPr lang="en-US" dirty="0" smtClean="0"/>
              <a:t>Initial use of online assessments (quizzes)</a:t>
            </a:r>
          </a:p>
          <a:p>
            <a:r>
              <a:rPr lang="en-US" dirty="0" smtClean="0"/>
              <a:t>Canvas </a:t>
            </a:r>
          </a:p>
          <a:p>
            <a:pPr lvl="1"/>
            <a:r>
              <a:rPr lang="en-US" dirty="0" smtClean="0"/>
              <a:t>University conversion began in 2018</a:t>
            </a:r>
          </a:p>
          <a:p>
            <a:pPr lvl="1"/>
            <a:r>
              <a:rPr lang="en-US" dirty="0" smtClean="0"/>
              <a:t>Used for three semesters in Legal Research Methodologies</a:t>
            </a:r>
          </a:p>
          <a:p>
            <a:pPr lvl="1"/>
            <a:r>
              <a:rPr lang="en-US" dirty="0" smtClean="0"/>
              <a:t>Advanced features including</a:t>
            </a:r>
          </a:p>
          <a:p>
            <a:pPr lvl="2"/>
            <a:r>
              <a:rPr lang="en-US" dirty="0" err="1" smtClean="0"/>
              <a:t>Asssessments</a:t>
            </a:r>
            <a:endParaRPr lang="en-US" dirty="0" smtClean="0"/>
          </a:p>
          <a:p>
            <a:pPr lvl="2"/>
            <a:r>
              <a:rPr lang="en-US" dirty="0" smtClean="0"/>
              <a:t>Gradebooks</a:t>
            </a:r>
          </a:p>
          <a:p>
            <a:pPr lvl="2"/>
            <a:r>
              <a:rPr lang="en-US" dirty="0" smtClean="0"/>
              <a:t>Student Tracking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Teaching Center Consultant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Primary Suggestions</a:t>
            </a:r>
          </a:p>
          <a:p>
            <a:pPr lvl="1"/>
            <a:r>
              <a:rPr lang="en-US" dirty="0" smtClean="0"/>
              <a:t>Simplicity</a:t>
            </a:r>
          </a:p>
          <a:p>
            <a:pPr lvl="1"/>
            <a:r>
              <a:rPr lang="en-US" dirty="0" smtClean="0"/>
              <a:t>Transparency in Assessment and Grading</a:t>
            </a:r>
          </a:p>
          <a:p>
            <a:pPr lvl="1"/>
            <a:r>
              <a:rPr lang="en-US" dirty="0" smtClean="0"/>
              <a:t>Framing of content with introductory text</a:t>
            </a:r>
          </a:p>
          <a:p>
            <a:pPr lvl="1"/>
            <a:r>
              <a:rPr lang="en-US" dirty="0" smtClean="0"/>
              <a:t>Use of Headers in Module Construction</a:t>
            </a:r>
          </a:p>
          <a:p>
            <a:pPr lvl="1"/>
            <a:r>
              <a:rPr lang="en-US" dirty="0" smtClean="0"/>
              <a:t>Feedback timing is critical</a:t>
            </a:r>
          </a:p>
          <a:p>
            <a:pPr lvl="2"/>
            <a:r>
              <a:rPr lang="en-US" dirty="0" smtClean="0"/>
              <a:t>Automate if necessary (we have!)</a:t>
            </a:r>
          </a:p>
          <a:p>
            <a:pPr lvl="1"/>
            <a:r>
              <a:rPr lang="en-US" dirty="0" smtClean="0"/>
              <a:t>Self-reflective questions are important</a:t>
            </a:r>
          </a:p>
          <a:p>
            <a:pPr lvl="2"/>
            <a:r>
              <a:rPr lang="en-US" dirty="0" smtClean="0"/>
              <a:t>What did you find most difficult/easiest in re this source and its features/content?</a:t>
            </a:r>
          </a:p>
          <a:p>
            <a:pPr lvl="2"/>
            <a:r>
              <a:rPr lang="en-US" dirty="0" smtClean="0"/>
              <a:t>We haven’t fully </a:t>
            </a:r>
            <a:r>
              <a:rPr lang="en-US" dirty="0" err="1" smtClean="0"/>
              <a:t>expoited</a:t>
            </a:r>
            <a:r>
              <a:rPr lang="en-US" dirty="0" smtClean="0"/>
              <a:t> this technique but hope to in the future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32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Canvas favors a Module-Based Approach</a:t>
            </a:r>
          </a:p>
          <a:p>
            <a:r>
              <a:rPr lang="en-US" dirty="0" smtClean="0"/>
              <a:t>We decided to organize the Modules into Topics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90" y="1599736"/>
            <a:ext cx="8781010" cy="4218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966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Within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Introductory Message to Orient Students to Transition between topics</a:t>
            </a:r>
          </a:p>
          <a:p>
            <a:r>
              <a:rPr lang="en-US" dirty="0" smtClean="0"/>
              <a:t>Chronological Ordering of Materials</a:t>
            </a:r>
          </a:p>
          <a:p>
            <a:pPr lvl="1"/>
            <a:r>
              <a:rPr lang="en-US" dirty="0" smtClean="0"/>
              <a:t>Before-Class</a:t>
            </a:r>
          </a:p>
          <a:p>
            <a:pPr lvl="1"/>
            <a:r>
              <a:rPr lang="en-US" dirty="0" smtClean="0"/>
              <a:t>In-Class</a:t>
            </a:r>
          </a:p>
          <a:p>
            <a:pPr lvl="1"/>
            <a:r>
              <a:rPr lang="en-US" dirty="0" smtClean="0"/>
              <a:t>After-Class</a:t>
            </a:r>
          </a:p>
          <a:p>
            <a:r>
              <a:rPr lang="en-US" dirty="0" smtClean="0"/>
              <a:t>Final Summative Assessment</a:t>
            </a:r>
          </a:p>
          <a:p>
            <a:r>
              <a:rPr lang="en-US" dirty="0" smtClean="0"/>
              <a:t>Conditional Release Ability</a:t>
            </a:r>
          </a:p>
          <a:p>
            <a:pPr lvl="1"/>
            <a:r>
              <a:rPr lang="en-US" dirty="0" smtClean="0"/>
              <a:t>The after-class assignment must be uploaded before the Summative Assessment (final step) can be launched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15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Creation of Summative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Most challenging aspect </a:t>
            </a:r>
          </a:p>
          <a:p>
            <a:pPr lvl="1"/>
            <a:r>
              <a:rPr lang="en-US" smtClean="0"/>
              <a:t>Even more-so than assignment creation</a:t>
            </a:r>
          </a:p>
          <a:p>
            <a:pPr lvl="1"/>
            <a:r>
              <a:rPr lang="en-US" smtClean="0"/>
              <a:t>Differences of opinion need to be navigated</a:t>
            </a:r>
          </a:p>
          <a:p>
            <a:r>
              <a:rPr lang="en-US" smtClean="0"/>
              <a:t>Objective grading was essential</a:t>
            </a:r>
          </a:p>
          <a:p>
            <a:pPr lvl="1"/>
            <a:r>
              <a:rPr lang="en-US" smtClean="0"/>
              <a:t>To meet anonymity requirements of School</a:t>
            </a:r>
          </a:p>
          <a:p>
            <a:pPr lvl="1"/>
            <a:r>
              <a:rPr lang="en-US" smtClean="0"/>
              <a:t>To reflect lack of resources for manual grading/feedback</a:t>
            </a:r>
          </a:p>
          <a:p>
            <a:r>
              <a:rPr lang="en-US" smtClean="0"/>
              <a:t>Lessons</a:t>
            </a:r>
          </a:p>
          <a:p>
            <a:pPr lvl="1"/>
            <a:r>
              <a:rPr lang="en-US" smtClean="0"/>
              <a:t>Students will challenge any ambiguous language/answers</a:t>
            </a:r>
          </a:p>
          <a:p>
            <a:pPr lvl="2"/>
            <a:r>
              <a:rPr lang="en-US" smtClean="0"/>
              <a:t>Don’t be afraid to ‘cave’ when appropriate</a:t>
            </a:r>
          </a:p>
          <a:p>
            <a:pPr lvl="1"/>
            <a:r>
              <a:rPr lang="en-US" smtClean="0"/>
              <a:t>Gauging appropriate level of difficulty very elusive</a:t>
            </a:r>
          </a:p>
          <a:p>
            <a:pPr lvl="1"/>
            <a:r>
              <a:rPr lang="en-US" smtClean="0"/>
              <a:t>Always a work-in-progress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96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‘GradeBook’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Automatic and/or batch grading (for certain features)</a:t>
            </a:r>
          </a:p>
          <a:p>
            <a:r>
              <a:rPr lang="en-US" smtClean="0"/>
              <a:t>Automatic deduction of points (by %) for late submissions</a:t>
            </a:r>
          </a:p>
          <a:p>
            <a:r>
              <a:rPr lang="en-US" smtClean="0"/>
              <a:t>Flexible Grade Posting Policy</a:t>
            </a:r>
          </a:p>
          <a:p>
            <a:r>
              <a:rPr lang="en-US" smtClean="0"/>
              <a:t>Includes Attendance Information</a:t>
            </a:r>
          </a:p>
          <a:p>
            <a:r>
              <a:rPr lang="en-US" smtClean="0"/>
              <a:t>Facilitates Messaging based on Assignment or Assessment</a:t>
            </a:r>
          </a:p>
          <a:p>
            <a:r>
              <a:rPr lang="en-US" smtClean="0"/>
              <a:t>Results Available to Students in their ‘view’</a:t>
            </a:r>
          </a:p>
          <a:p>
            <a:r>
              <a:rPr lang="en-US" smtClean="0"/>
              <a:t>Extensive Student Analytics (Individual and Group-Based)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4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2243078"/>
            <a:ext cx="8639175" cy="3914054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GradeBook</a:t>
            </a:r>
            <a:r>
              <a:rPr lang="en-US" dirty="0" smtClean="0"/>
              <a:t> Sample Screen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83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 Analytics Screenshot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91" y="1677077"/>
            <a:ext cx="8858909" cy="4409789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440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Canvas is upgrading Quiz feature (QuizzesNext)</a:t>
            </a:r>
          </a:p>
          <a:p>
            <a:pPr lvl="1"/>
            <a:r>
              <a:rPr lang="en-US" smtClean="0"/>
              <a:t>This will provide additional options</a:t>
            </a:r>
          </a:p>
          <a:p>
            <a:r>
              <a:rPr lang="en-US" smtClean="0"/>
              <a:t>Expanded use of Canvas (even beyond current level may be necessary if Quimbee is not used in future academic years</a:t>
            </a:r>
          </a:p>
          <a:p>
            <a:r>
              <a:rPr lang="en-US" smtClean="0"/>
              <a:t>Third-Party add-ons for Canvas </a:t>
            </a:r>
          </a:p>
          <a:p>
            <a:pPr lvl="1"/>
            <a:r>
              <a:rPr lang="en-US" smtClean="0"/>
              <a:t>Expanded learning tools</a:t>
            </a:r>
          </a:p>
          <a:p>
            <a:pPr lvl="1"/>
            <a:r>
              <a:rPr lang="en-US" smtClean="0"/>
              <a:t>Voluminous options to be explored</a:t>
            </a:r>
          </a:p>
          <a:p>
            <a:r>
              <a:rPr lang="en-US" smtClean="0"/>
              <a:t>Other supplemental platforms</a:t>
            </a:r>
          </a:p>
          <a:p>
            <a:pPr lvl="1"/>
            <a:r>
              <a:rPr lang="en-US" smtClean="0"/>
              <a:t>Options need to be explored in late Spring and Summer</a:t>
            </a:r>
          </a:p>
          <a:p>
            <a:r>
              <a:rPr lang="en-US" smtClean="0"/>
              <a:t>Reassessment at end of Spring 2020</a:t>
            </a:r>
          </a:p>
          <a:p>
            <a:pPr lvl="1"/>
            <a:r>
              <a:rPr lang="en-US" smtClean="0"/>
              <a:t>Student Evaluations will be studied carefully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47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Joyce McCray Pearson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3464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5268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A514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sz="4000" dirty="0">
              <a:solidFill>
                <a:srgbClr val="A5141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371600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C7373"/>
                </a:solidFill>
              </a:rPr>
              <a:t>Joyce McCray Pearson</a:t>
            </a:r>
          </a:p>
          <a:p>
            <a:r>
              <a:rPr lang="en-US" sz="2400" dirty="0" smtClean="0">
                <a:solidFill>
                  <a:srgbClr val="6C7373"/>
                </a:solidFill>
              </a:rPr>
              <a:t>jmccraypearson@wustl.edu</a:t>
            </a:r>
          </a:p>
          <a:p>
            <a:endParaRPr lang="en-US" sz="2400" dirty="0">
              <a:solidFill>
                <a:srgbClr val="6C7373"/>
              </a:solidFill>
            </a:endParaRPr>
          </a:p>
          <a:p>
            <a:r>
              <a:rPr lang="en-US" sz="2400" dirty="0" smtClean="0">
                <a:solidFill>
                  <a:srgbClr val="6C7373"/>
                </a:solidFill>
              </a:rPr>
              <a:t>Dorie Bertram</a:t>
            </a:r>
          </a:p>
          <a:p>
            <a:r>
              <a:rPr lang="en-US" sz="2400" dirty="0" smtClean="0">
                <a:solidFill>
                  <a:srgbClr val="6C7373"/>
                </a:solidFill>
              </a:rPr>
              <a:t>bertram@wustl.edu</a:t>
            </a:r>
          </a:p>
          <a:p>
            <a:endParaRPr lang="en-US" sz="2400" dirty="0" smtClean="0">
              <a:solidFill>
                <a:srgbClr val="6C7373"/>
              </a:solidFill>
            </a:endParaRPr>
          </a:p>
          <a:p>
            <a:r>
              <a:rPr lang="en-US" sz="2400" dirty="0" smtClean="0">
                <a:solidFill>
                  <a:srgbClr val="6C7373"/>
                </a:solidFill>
              </a:rPr>
              <a:t>Hyla Bondareff</a:t>
            </a:r>
          </a:p>
          <a:p>
            <a:r>
              <a:rPr lang="en-US" sz="2400" dirty="0" smtClean="0">
                <a:solidFill>
                  <a:srgbClr val="6C7373"/>
                </a:solidFill>
              </a:rPr>
              <a:t>bondareh@wustl.edu</a:t>
            </a:r>
          </a:p>
          <a:p>
            <a:endParaRPr lang="en-US" sz="2400" dirty="0">
              <a:solidFill>
                <a:srgbClr val="6C7373"/>
              </a:solidFill>
            </a:endParaRPr>
          </a:p>
          <a:p>
            <a:r>
              <a:rPr lang="en-US" sz="2400" dirty="0" smtClean="0">
                <a:solidFill>
                  <a:srgbClr val="6C7373"/>
                </a:solidFill>
              </a:rPr>
              <a:t>Aris Woodham</a:t>
            </a:r>
          </a:p>
          <a:p>
            <a:r>
              <a:rPr lang="en-US" sz="2400" dirty="0" smtClean="0">
                <a:solidFill>
                  <a:srgbClr val="6C7373"/>
                </a:solidFill>
              </a:rPr>
              <a:t>Woodham@wustl.edu </a:t>
            </a:r>
            <a:endParaRPr lang="en-US" sz="2400" dirty="0">
              <a:solidFill>
                <a:srgbClr val="6C7373"/>
              </a:solidFill>
            </a:endParaRPr>
          </a:p>
          <a:p>
            <a:endParaRPr lang="en-US" sz="2400" dirty="0" smtClean="0">
              <a:solidFill>
                <a:srgbClr val="6C737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75445"/>
            <a:ext cx="2209800" cy="5539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188" y="146009"/>
            <a:ext cx="786524" cy="92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07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Quimbee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Dorie Bertram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1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231487"/>
              </p:ext>
            </p:extLst>
          </p:nvPr>
        </p:nvGraphicFramePr>
        <p:xfrm>
          <a:off x="495300" y="296333"/>
          <a:ext cx="8153400" cy="6265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xmlns="" val="54756766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xmlns="" val="416412831"/>
                    </a:ext>
                  </a:extLst>
                </a:gridCol>
              </a:tblGrid>
              <a:tr h="6180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Fall 2018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Fall 2019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34643915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Week 1: Ch.1 Introduction and 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Ch.2 Foundations of Legal Research and 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2328102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Week 2: [No Quimbee: Lexis &amp; Westlaw Training]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1748563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Week 3: Ch</a:t>
                      </a:r>
                      <a:r>
                        <a:rPr lang="en-US" sz="1800" baseline="0" dirty="0" smtClean="0"/>
                        <a:t>.</a:t>
                      </a:r>
                      <a:r>
                        <a:rPr lang="en-US" sz="1800" dirty="0" smtClean="0"/>
                        <a:t>3 Understanding and Working with Cases (except for citator video)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2900862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Week 4: Ch.3 citator video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0513795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Week 5: Ch.4 Understanding Legislation: Statutes and Codes (except Leg. Hist., in- class</a:t>
                      </a:r>
                      <a:r>
                        <a:rPr lang="en-US" sz="1800" baseline="0" dirty="0" smtClean="0"/>
                        <a:t> focus on state statutes</a:t>
                      </a:r>
                      <a:r>
                        <a:rPr lang="en-US" sz="180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5409827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Week 6: </a:t>
                      </a:r>
                      <a:r>
                        <a:rPr lang="en-US" sz="1800" dirty="0" smtClean="0">
                          <a:solidFill>
                            <a:srgbClr val="3D3D3D"/>
                          </a:solidFill>
                        </a:rPr>
                        <a:t>Ch.6 Understanding Secondary 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156727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3D3D3D"/>
                          </a:solidFill>
                        </a:rPr>
                        <a:t>Week 7: Ch.7 Systems and Tools for Legal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472752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Week 8: Ch.8 Searching, Filtering and Evaluating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8631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86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590957"/>
              </p:ext>
            </p:extLst>
          </p:nvPr>
        </p:nvGraphicFramePr>
        <p:xfrm>
          <a:off x="495300" y="285327"/>
          <a:ext cx="8153400" cy="6287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xmlns="" val="54756766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xmlns="" val="416412831"/>
                    </a:ext>
                  </a:extLst>
                </a:gridCol>
              </a:tblGrid>
              <a:tr h="6180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Fall 2018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Fall 2019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34643915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Week 1: Ch.1 Introduction and 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Ch.2 Foundations of Legal Research and 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Week 1: Ch.1 Introduction and 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Ch2. Foundations of Legal Research and Writing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2328102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Week 2: [No Quimbee: Lexis &amp; Westlaw Training]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Week 2: [No Quimbee: Lexis &amp; Westlaw Training]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1748563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Week 3: Ch.3 Understanding and Working with Cases (except for Citator video)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Week 3: Ch.8 Searching, Filtering and Evaluating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2900862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Week 4: Ch.3 Citator video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Week 4: Ch.6 Understanding Secondary Sources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0513795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Week 5: Ch.4 Understanding Legislation: Statutes and Codes (except Leg. Hist., in- class</a:t>
                      </a:r>
                      <a:r>
                        <a:rPr lang="en-US" sz="1800" baseline="0" dirty="0" smtClean="0"/>
                        <a:t> focus on state statutes</a:t>
                      </a:r>
                      <a:r>
                        <a:rPr lang="en-US" sz="180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prstClr val="black"/>
                          </a:solidFill>
                        </a:rPr>
                        <a:t>Week 5: Ch.3 Understanding and Working with Cases (except for Citator video)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5409827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Week 6: </a:t>
                      </a:r>
                      <a:r>
                        <a:rPr lang="en-US" sz="1800" dirty="0" smtClean="0">
                          <a:solidFill>
                            <a:srgbClr val="3D3D3D"/>
                          </a:solidFill>
                        </a:rPr>
                        <a:t>Ch.6 Understanding Secondary 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prstClr val="black"/>
                          </a:solidFill>
                        </a:rPr>
                        <a:t>Week 6: </a:t>
                      </a:r>
                      <a:r>
                        <a:rPr lang="en-US" sz="1800" dirty="0" smtClean="0"/>
                        <a:t>Ch.3 Citator video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156727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Week 7: Ch.7 Systems and Tools for Legal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prstClr val="black"/>
                          </a:solidFill>
                        </a:rPr>
                        <a:t>Week 7: Ch.4 Understanding Legislation: Statutes and Codes (except Leg. Hist.)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472752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Week 8: Ch.8 Searching, Filtering and Evaluating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prstClr val="black"/>
                          </a:solidFill>
                        </a:rPr>
                        <a:t>Week 8: [No Quimbee: Job Searching]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8631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27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566456"/>
              </p:ext>
            </p:extLst>
          </p:nvPr>
        </p:nvGraphicFramePr>
        <p:xfrm>
          <a:off x="495300" y="285327"/>
          <a:ext cx="8153400" cy="6287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xmlns="" val="54756766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xmlns="" val="416412831"/>
                    </a:ext>
                  </a:extLst>
                </a:gridCol>
              </a:tblGrid>
              <a:tr h="6180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Fall 2018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Fall 2019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34643915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Week 1: Ch.1 Introduction and 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Ch.2 Foundations of Legal Research and 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Week 1: Ch.1 Introduction and 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Ch2. Foundations of Legal Research and Writing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2328102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Week 2: [No Quimbee: Lexis &amp; Westlaw Training]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Week 2: [No Quimbee: Lexis &amp; Westlaw Training]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1748563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Week 3: Ch.3 Understanding and Working with Cases (except for Citator video)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Week 3: Ch.8 Searching, Filtering and Evaluating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2900862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Week 4: Ch.3 Citator video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Week 4: Ch.6 Understanding Secondary Sources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0513795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Week 5: Ch.4 Understanding Legislation: Statutes and Codes (except Leg. Hist., in- class</a:t>
                      </a:r>
                      <a:r>
                        <a:rPr lang="en-US" sz="1800" baseline="0" dirty="0" smtClean="0"/>
                        <a:t> focus on state statutes</a:t>
                      </a:r>
                      <a:r>
                        <a:rPr lang="en-US" sz="180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Week 5: Ch.3 Understanding and Working with Cases (except for Citator video)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5409827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Week 6: Ch.6 Understanding Secondary 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Week 6: Ch.3 Citator video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156727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Week 7: Ch.7 Systems and Tools for Legal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Week 7: Ch.4 Understanding Legislation: Statutes and Codes (except Leg. Hist.)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472752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Week 8: Ch.8 Searching, Filtering and Evaluating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prstClr val="black"/>
                          </a:solidFill>
                        </a:rPr>
                        <a:t>Week 8: [No Quimbee: Job Searching]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8631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53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295133"/>
              </p:ext>
            </p:extLst>
          </p:nvPr>
        </p:nvGraphicFramePr>
        <p:xfrm>
          <a:off x="495300" y="285327"/>
          <a:ext cx="8153400" cy="6287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xmlns="" val="54756766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xmlns="" val="416412831"/>
                    </a:ext>
                  </a:extLst>
                </a:gridCol>
              </a:tblGrid>
              <a:tr h="6180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Fall 2018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Fall 2019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34643915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Week 1: Ch.1 Introduction and 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Ch.2 Foundations of Legal Research and 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Week 1: Ch.1 Introduction and 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Ch2. Foundations of Legal Research and Writing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2328102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Week 2: [No Quimbee: Lexis &amp; Westlaw Training]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Week 2: [No Quimbee: Lexis &amp; Westlaw Training]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1748563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9900"/>
                          </a:solidFill>
                        </a:rPr>
                        <a:t>Week 3: Ch.3 Understanding and Working with Cases (except for Citator video)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Week 3: Ch.8 Searching, Filtering and Evaluating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2900862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9900"/>
                          </a:solidFill>
                        </a:rPr>
                        <a:t>Week 4: Ch.3 Citator video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Week 4: Ch.6 Understanding Secondary Sources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0513795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9900"/>
                          </a:solidFill>
                        </a:rPr>
                        <a:t>Week 5: Ch.4 Understanding Legislation: Statutes and Codes (except Leg. Hist., in- class</a:t>
                      </a:r>
                      <a:r>
                        <a:rPr lang="en-US" sz="1800" baseline="0" dirty="0" smtClean="0">
                          <a:solidFill>
                            <a:srgbClr val="009900"/>
                          </a:solidFill>
                        </a:rPr>
                        <a:t> focus on state statutes</a:t>
                      </a:r>
                      <a:r>
                        <a:rPr lang="en-US" sz="1800" dirty="0" smtClean="0">
                          <a:solidFill>
                            <a:srgbClr val="0099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9900"/>
                          </a:solidFill>
                        </a:rPr>
                        <a:t>Week 5: Ch.3 Understanding and Working with Cases (except for Citator video)</a:t>
                      </a:r>
                      <a:endParaRPr lang="en-US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5409827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Week 6: Ch.6 Understanding Secondary 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9900"/>
                          </a:solidFill>
                        </a:rPr>
                        <a:t>Week 6: Ch.3 Citator video</a:t>
                      </a:r>
                      <a:endParaRPr lang="en-US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156727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Week 7: Ch.7 Systems and Tools for Legal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9900"/>
                          </a:solidFill>
                        </a:rPr>
                        <a:t>Week 7: Ch.4 Understanding Legislation: Statutes and Codes (except Leg. Hist.)</a:t>
                      </a:r>
                      <a:endParaRPr lang="en-US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472752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Week 8: Ch.8 Searching, Filtering and Evaluating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prstClr val="black"/>
                          </a:solidFill>
                        </a:rPr>
                        <a:t>Week 8: [No Quimbee: Job Searching]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8631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08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280309"/>
              </p:ext>
            </p:extLst>
          </p:nvPr>
        </p:nvGraphicFramePr>
        <p:xfrm>
          <a:off x="495300" y="181186"/>
          <a:ext cx="8153400" cy="6517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xmlns="" val="54756766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xmlns="" val="416412831"/>
                    </a:ext>
                  </a:extLst>
                </a:gridCol>
              </a:tblGrid>
              <a:tr h="6180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Spring</a:t>
                      </a:r>
                      <a:r>
                        <a:rPr lang="en-US" baseline="0" dirty="0" smtClean="0"/>
                        <a:t> 2019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Spring 2020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(expect</a:t>
                      </a:r>
                      <a:r>
                        <a:rPr lang="en-US" baseline="0" dirty="0" smtClean="0"/>
                        <a:t> to be roughly the same)</a:t>
                      </a:r>
                      <a:endParaRPr lang="en-US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34643915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Week 1: </a:t>
                      </a:r>
                      <a:r>
                        <a:rPr lang="en-US" sz="1800" dirty="0" smtClean="0">
                          <a:solidFill>
                            <a:prstClr val="black"/>
                          </a:solidFill>
                        </a:rPr>
                        <a:t>[No Quimbee: Job Searching]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2328102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Week 2: R</a:t>
                      </a:r>
                      <a:r>
                        <a:rPr lang="en-US" sz="1800" baseline="0" dirty="0" smtClean="0"/>
                        <a:t>eview Quimbee Ch.4 Understanding Legislation: Statutes and Codes (except Legislative History, in-class focus on federal statutes)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1748563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Week 3: Ch.4 Legislative History video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2900862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Week 4: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Ch.5 Understanding Regulations and Administrative Law (except Administrative Decisions)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0513795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r>
                        <a:rPr lang="en-US" dirty="0" smtClean="0"/>
                        <a:t>Week 5: Ch.5 Administrative Decisions video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5409827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3D3D3D"/>
                          </a:solidFill>
                        </a:rPr>
                        <a:t>Week 6: [No Quimbee: Bloomberg Law Training]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156727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3D3D3D"/>
                          </a:solidFill>
                        </a:rPr>
                        <a:t>Week 7: [No Quimbee: Subject</a:t>
                      </a:r>
                      <a:r>
                        <a:rPr lang="en-US" sz="1800" baseline="0" dirty="0" smtClean="0">
                          <a:solidFill>
                            <a:srgbClr val="3D3D3D"/>
                          </a:solidFill>
                        </a:rPr>
                        <a:t> Matter Services (i.e., </a:t>
                      </a:r>
                      <a:r>
                        <a:rPr lang="en-US" sz="1800" baseline="0" dirty="0" err="1" smtClean="0">
                          <a:solidFill>
                            <a:srgbClr val="3D3D3D"/>
                          </a:solidFill>
                        </a:rPr>
                        <a:t>Looseleafs</a:t>
                      </a:r>
                      <a:r>
                        <a:rPr lang="en-US" sz="1800" baseline="0" dirty="0" smtClean="0">
                          <a:solidFill>
                            <a:srgbClr val="3D3D3D"/>
                          </a:solidFill>
                        </a:rPr>
                        <a:t>)]</a:t>
                      </a:r>
                      <a:endParaRPr lang="en-US" sz="1800" dirty="0" smtClean="0">
                        <a:solidFill>
                          <a:srgbClr val="3D3D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472752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Week 8: [No Quimbee: Forms</a:t>
                      </a:r>
                      <a:r>
                        <a:rPr lang="en-US" sz="1800" baseline="0" dirty="0" smtClean="0"/>
                        <a:t> and CLEs]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8631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35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and Course Structure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Hyla Bondareff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54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1147</Words>
  <Application>Microsoft Office PowerPoint</Application>
  <PresentationFormat>On-screen Show (4:3)</PresentationFormat>
  <Paragraphs>194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Office Theme</vt:lpstr>
      <vt:lpstr>PowerPoint Presentation</vt:lpstr>
      <vt:lpstr>Introduction</vt:lpstr>
      <vt:lpstr>Quimbee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Grading and Course Structure</vt:lpstr>
      <vt:lpstr>Canvas</vt:lpstr>
      <vt:lpstr>History Of LMS at WashULaw</vt:lpstr>
      <vt:lpstr>Teaching Center Consultant</vt:lpstr>
      <vt:lpstr>Course Structure</vt:lpstr>
      <vt:lpstr>Features Within Modules</vt:lpstr>
      <vt:lpstr>Creation of Summative Assessments</vt:lpstr>
      <vt:lpstr>The ‘GradeBook’</vt:lpstr>
      <vt:lpstr>GradeBook Sample Screen</vt:lpstr>
      <vt:lpstr>Student  Analytics Screenshot</vt:lpstr>
      <vt:lpstr>The Future</vt:lpstr>
      <vt:lpstr>PowerPoint Presentation</vt:lpstr>
    </vt:vector>
  </TitlesOfParts>
  <Company>Washington University Law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Workstudy External Affairs</dc:creator>
  <cp:lastModifiedBy>Lacy A. Rakestraw</cp:lastModifiedBy>
  <cp:revision>42</cp:revision>
  <dcterms:created xsi:type="dcterms:W3CDTF">2017-12-18T17:08:21Z</dcterms:created>
  <dcterms:modified xsi:type="dcterms:W3CDTF">2019-10-23T15:03:42Z</dcterms:modified>
</cp:coreProperties>
</file>