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9" r:id="rId6"/>
    <p:sldId id="261" r:id="rId7"/>
    <p:sldId id="281" r:id="rId8"/>
    <p:sldId id="262" r:id="rId9"/>
    <p:sldId id="263" r:id="rId10"/>
    <p:sldId id="28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7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70439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7FFB6-C1B3-1D46-A36D-A0BD4E8D3D7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508BCD-FFDB-F642-A76C-9668DAE3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5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5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9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0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/>
            <a:fld id="{BC2E3C88-C717-4EED-99BF-7D042467EA3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99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5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8BCD-FFDB-F642-A76C-9668DAE3C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1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6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9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28A6-0EE0-4970-87D4-CE51D8B8AFC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89FBFAD-A3D6-4FDE-B017-5D025BBBD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116" y="559837"/>
            <a:ext cx="11248103" cy="1386950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  <a:t>Winning Strategies for </a:t>
            </a:r>
            <a:b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  <a:t>Effectively Tracking and Using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4529" y="3824748"/>
            <a:ext cx="8715729" cy="1951881"/>
          </a:xfrm>
        </p:spPr>
        <p:txBody>
          <a:bodyPr>
            <a:normAutofit lnSpcReduction="10000"/>
          </a:bodyPr>
          <a:lstStyle/>
          <a:p>
            <a:r>
              <a:rPr lang="en-US" sz="2000" cap="none" smtClean="0">
                <a:latin typeface="Cambria" panose="02040503050406030204" pitchFamily="18" charset="0"/>
                <a:ea typeface="Cambria" panose="02040503050406030204" pitchFamily="18" charset="0"/>
              </a:rPr>
              <a:t>Rebecca </a:t>
            </a:r>
            <a:r>
              <a:rPr lang="en-US" sz="2000" cap="none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Lutkenhaus</a:t>
            </a:r>
            <a:r>
              <a:rPr lang="en-US" sz="2000" cap="none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cap="none" dirty="0">
                <a:latin typeface="Cambria" panose="02040503050406030204" pitchFamily="18" charset="0"/>
                <a:ea typeface="Cambria" panose="02040503050406030204" pitchFamily="18" charset="0"/>
              </a:rPr>
              <a:t>Drake University </a:t>
            </a:r>
          </a:p>
          <a:p>
            <a:r>
              <a:rPr lang="en-US" sz="2000" cap="none" dirty="0">
                <a:latin typeface="Cambria" panose="02040503050406030204" pitchFamily="18" charset="0"/>
                <a:ea typeface="Cambria" panose="02040503050406030204" pitchFamily="18" charset="0"/>
              </a:rPr>
              <a:t>Allen </a:t>
            </a:r>
            <a:r>
              <a:rPr lang="en-US" sz="2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Moye</a:t>
            </a:r>
            <a:r>
              <a:rPr lang="en-US" sz="2000" cap="none" dirty="0">
                <a:latin typeface="Cambria" panose="02040503050406030204" pitchFamily="18" charset="0"/>
                <a:ea typeface="Cambria" panose="02040503050406030204" pitchFamily="18" charset="0"/>
              </a:rPr>
              <a:t> &amp; Denise Glynn, DePaul University</a:t>
            </a:r>
          </a:p>
          <a:p>
            <a:r>
              <a:rPr lang="en-US" sz="2000" cap="none" dirty="0">
                <a:latin typeface="Cambria" panose="02040503050406030204" pitchFamily="18" charset="0"/>
                <a:ea typeface="Cambria" panose="02040503050406030204" pitchFamily="18" charset="0"/>
              </a:rPr>
              <a:t>Rob Myers, Case Western Reserve University </a:t>
            </a:r>
          </a:p>
          <a:p>
            <a:r>
              <a:rPr lang="en-US" sz="2000" cap="none" dirty="0">
                <a:latin typeface="Cambria" panose="02040503050406030204" pitchFamily="18" charset="0"/>
                <a:ea typeface="Cambria" panose="02040503050406030204" pitchFamily="18" charset="0"/>
              </a:rPr>
              <a:t>Jennifer Prilliman, Oklahoma City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774" y="2497395"/>
            <a:ext cx="529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MAALL Annual Meeting, Friday, Oct. 12, 2018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597" y="3559157"/>
            <a:ext cx="2448694" cy="24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60" y="252453"/>
            <a:ext cx="6883124" cy="588376"/>
          </a:xfrm>
        </p:spPr>
        <p:txBody>
          <a:bodyPr/>
          <a:lstStyle/>
          <a:p>
            <a:r>
              <a:rPr lang="en-US" cap="none" dirty="0" smtClean="0"/>
              <a:t>DePaul </a:t>
            </a:r>
            <a:r>
              <a:rPr lang="en-US" cap="none" dirty="0" err="1" smtClean="0"/>
              <a:t>Rinn</a:t>
            </a:r>
            <a:r>
              <a:rPr lang="en-US" cap="none" dirty="0" smtClean="0"/>
              <a:t> Law Library- EBL Reports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04" y="840829"/>
            <a:ext cx="11206716" cy="63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How Do You Collect Data?</a:t>
            </a:r>
            <a:b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644" y="2332956"/>
            <a:ext cx="9603275" cy="25402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Questions to consider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Tools used to collect data at Case Western</a:t>
            </a:r>
          </a:p>
        </p:txBody>
      </p:sp>
    </p:spTree>
    <p:extLst>
      <p:ext uri="{BB962C8B-B14F-4D97-AF65-F5344CB8AC3E}">
        <p14:creationId xmlns:p14="http://schemas.microsoft.com/office/powerpoint/2010/main" val="16441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8021" y="257059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- Intranet Statistics Tracking Forms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0" y="1278194"/>
            <a:ext cx="12136375" cy="4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8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960" y="281997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Reference Tracking Form (Using Skip Logic)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45" y="622200"/>
            <a:ext cx="4975123" cy="62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9709" y="257060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Reference Tracking Form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716" y="623952"/>
            <a:ext cx="4392170" cy="62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960" y="306935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CWRU Law Library Reference Tracking Form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93" y="953730"/>
            <a:ext cx="4802133" cy="2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4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3083" y="182245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– Serial and Database Cost Spreadsheet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78" y="550607"/>
            <a:ext cx="12200077" cy="57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1397" y="215496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– Project Management Tracking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751555"/>
            <a:ext cx="12123174" cy="53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7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3084" y="248747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Metrics Tracking (For Deans)</a:t>
            </a:r>
            <a:r>
              <a:rPr lang="en-US" sz="2000" b="1" dirty="0"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6" y="657200"/>
            <a:ext cx="9842545" cy="55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0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4771" y="290310"/>
            <a:ext cx="10515600" cy="476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CWRU Law Library – Tier 4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ALLS</a:t>
            </a:r>
            <a:r>
              <a:rPr lang="en-US" sz="24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Data Input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93" y="766560"/>
            <a:ext cx="9826155" cy="53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3" y="142480"/>
            <a:ext cx="7659169" cy="5658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0212" y="463421"/>
            <a:ext cx="4198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Amy Atchison &amp; June H.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Liebert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Data-Driven Decision-Making: Getting Started with Reference Tracking Systems &amp; Data Analytics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AALL Spectrum, September/October 2018</a:t>
            </a:r>
          </a:p>
        </p:txBody>
      </p:sp>
    </p:spTree>
    <p:extLst>
      <p:ext uri="{BB962C8B-B14F-4D97-AF65-F5344CB8AC3E}">
        <p14:creationId xmlns:p14="http://schemas.microsoft.com/office/powerpoint/2010/main" val="231535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39" y="481780"/>
            <a:ext cx="18032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Statistics 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used to 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present a 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graphical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Annual 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Report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09" y="16143"/>
            <a:ext cx="5024591" cy="612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35" y="6311"/>
            <a:ext cx="4758374" cy="61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4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Data Utilization in MALLCO</a:t>
            </a:r>
            <a:b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593571"/>
            <a:ext cx="9603275" cy="28727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Identify our strengths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Focus on areas of collaboration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Reveal areas in need of improvement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Collection and Technology Survey, Model Survey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Statistics sharing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ALLStAR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631" y="1992830"/>
            <a:ext cx="3889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Having comparative data helps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631" y="3962400"/>
            <a:ext cx="1985092" cy="40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Tools include:</a:t>
            </a:r>
          </a:p>
        </p:txBody>
      </p:sp>
    </p:spTree>
    <p:extLst>
      <p:ext uri="{BB962C8B-B14F-4D97-AF65-F5344CB8AC3E}">
        <p14:creationId xmlns:p14="http://schemas.microsoft.com/office/powerpoint/2010/main" val="396759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Winning Strategies for Effectively Tracking and Using Data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MAALL Annual Meeting, Friday, Oct. 12, 2018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63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2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09" y="345233"/>
            <a:ext cx="11476652" cy="1508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  <a:t>Winning Strategies for </a:t>
            </a:r>
            <a:b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cap="none" dirty="0">
                <a:latin typeface="Cambria" panose="02040503050406030204" pitchFamily="18" charset="0"/>
                <a:ea typeface="Cambria" panose="02040503050406030204" pitchFamily="18" charset="0"/>
              </a:rPr>
              <a:t>Effectively Tracking and Using Data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46" y="2295331"/>
            <a:ext cx="8406882" cy="3497586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Why Collect Data?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Five Core Components of Data 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Data Should a Law Library Collect?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Data-Driven Decision-Making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Using Data to Make Your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How Do You Collect Data?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Data Utilization in MALLCO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5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Why Collect Data?</a:t>
            </a:r>
            <a:b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78320"/>
            <a:ext cx="9603275" cy="31150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Recognize, comprehend, and quantify strengths/weaknesses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Understand the changing demands on library resources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Justify focusing resources in a particular area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Motivate staff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Plan for growth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8437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6820-DF87-5C41-BDA2-C4DF861F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Identify - </a:t>
            </a:r>
            <a:r>
              <a:rPr lang="en-US" sz="2400" dirty="0">
                <a:latin typeface="Cambria" panose="02040503050406030204" pitchFamily="18" charset="0"/>
              </a:rPr>
              <a:t>naming or value convention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Store - </a:t>
            </a:r>
            <a:r>
              <a:rPr lang="en-US" sz="2400" dirty="0">
                <a:latin typeface="Cambria" panose="02040503050406030204" pitchFamily="18" charset="0"/>
              </a:rPr>
              <a:t>access &amp; capacity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Provision - shared </a:t>
            </a:r>
            <a:r>
              <a:rPr lang="en-US" sz="2400" dirty="0">
                <a:latin typeface="Cambria" panose="02040503050406030204" pitchFamily="18" charset="0"/>
              </a:rPr>
              <a:t>and reused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Process - </a:t>
            </a:r>
            <a:r>
              <a:rPr lang="en-US" sz="2400" dirty="0">
                <a:latin typeface="Cambria" panose="02040503050406030204" pitchFamily="18" charset="0"/>
              </a:rPr>
              <a:t>understandable end product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Govern - </a:t>
            </a:r>
            <a:r>
              <a:rPr lang="en-US" sz="2400" dirty="0">
                <a:latin typeface="Cambria" panose="02040503050406030204" pitchFamily="18" charset="0"/>
              </a:rPr>
              <a:t>rules </a:t>
            </a:r>
            <a:r>
              <a:rPr lang="en-US" sz="2400" dirty="0" smtClean="0">
                <a:latin typeface="Cambria" panose="02040503050406030204" pitchFamily="18" charset="0"/>
              </a:rPr>
              <a:t>or </a:t>
            </a:r>
            <a:r>
              <a:rPr lang="en-US" sz="2400" dirty="0">
                <a:latin typeface="Cambria" panose="02040503050406030204" pitchFamily="18" charset="0"/>
              </a:rPr>
              <a:t>guidelines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1125" y="940788"/>
            <a:ext cx="10810875" cy="912812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Cambria" panose="02040503050406030204" pitchFamily="18" charset="0"/>
                <a:ea typeface="Cambria" panose="02040503050406030204" pitchFamily="18" charset="0"/>
              </a:rPr>
              <a:t>2. Five Core Components of Data Strategy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08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What Data Should a Law Library Collect?</a:t>
            </a:r>
            <a:b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852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Data to inform purchases, policies, marketing, effectiveness, and efficiency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Circulation, guest visits, and database use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Data for external programs – admissions, career services, and advancement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Data for accrediting agencies and focus groups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ALLStAR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9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9" y="495921"/>
            <a:ext cx="11842889" cy="66616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6261" y="0"/>
            <a:ext cx="9213697" cy="495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DePaul- </a:t>
            </a:r>
            <a:r>
              <a:rPr lang="en-US" dirty="0" err="1" smtClean="0"/>
              <a:t>Rinn</a:t>
            </a:r>
            <a:r>
              <a:rPr lang="en-US" dirty="0" smtClean="0"/>
              <a:t> Law Library ( Internal WIKI)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Data-Driven Decision-Making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518756"/>
            <a:ext cx="9603275" cy="29475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Staffing decisions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Retention of electronic resources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Purchasing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Rebalancing the budget to better serve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9704" y="1986116"/>
            <a:ext cx="462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Using data to inform:</a:t>
            </a:r>
          </a:p>
        </p:txBody>
      </p:sp>
    </p:spTree>
    <p:extLst>
      <p:ext uri="{BB962C8B-B14F-4D97-AF65-F5344CB8AC3E}">
        <p14:creationId xmlns:p14="http://schemas.microsoft.com/office/powerpoint/2010/main" val="334142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cap="none" dirty="0">
                <a:latin typeface="Cambria" panose="02040503050406030204" pitchFamily="18" charset="0"/>
                <a:ea typeface="Cambria" panose="02040503050406030204" pitchFamily="18" charset="0"/>
              </a:rPr>
              <a:t>Using Data to Make Your Case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76" y="2245335"/>
            <a:ext cx="9603275" cy="2664956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Challenges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874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661</TotalTime>
  <Words>447</Words>
  <Application>Microsoft Office PowerPoint</Application>
  <PresentationFormat>Widescreen</PresentationFormat>
  <Paragraphs>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Gill Sans MT</vt:lpstr>
      <vt:lpstr>Gallery</vt:lpstr>
      <vt:lpstr>Winning Strategies for  Effectively Tracking and Using Data</vt:lpstr>
      <vt:lpstr>PowerPoint Presentation</vt:lpstr>
      <vt:lpstr>Winning Strategies for  Effectively Tracking and Using Data </vt:lpstr>
      <vt:lpstr>1. Why Collect Data? </vt:lpstr>
      <vt:lpstr>2. Five Core Components of Data Strategy</vt:lpstr>
      <vt:lpstr>3. What Data Should a Law Library Collect? </vt:lpstr>
      <vt:lpstr>DePaul- Rinn Law Library ( Internal WIKI)</vt:lpstr>
      <vt:lpstr>4. Data-Driven Decision-Making </vt:lpstr>
      <vt:lpstr>5. Using Data to Make Your Case </vt:lpstr>
      <vt:lpstr>DePaul Rinn Law Library- EBL Reports</vt:lpstr>
      <vt:lpstr>6. How Do You Collect Data? </vt:lpstr>
      <vt:lpstr>CWRU Law Library - Intranet Statistics Tracking Forms</vt:lpstr>
      <vt:lpstr>CWRU Law Library Reference Tracking Form (Using Skip Logic)</vt:lpstr>
      <vt:lpstr>CWRU Law Library Reference Tracking Form </vt:lpstr>
      <vt:lpstr>CWRU Law Library Reference Tracking Form </vt:lpstr>
      <vt:lpstr>CWRU Law Library – Serial and Database Cost Spreadsheet</vt:lpstr>
      <vt:lpstr>CWRU Law Library – Project Management Tracking </vt:lpstr>
      <vt:lpstr>CWRU Law Library Metrics Tracking (For Deans) </vt:lpstr>
      <vt:lpstr>CWRU Law Library – Tier 4 ALLStAR Data Input </vt:lpstr>
      <vt:lpstr>PowerPoint Presentation</vt:lpstr>
      <vt:lpstr>7. Data Utilization in MALLCO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Hamlin-Rodrick</dc:creator>
  <cp:lastModifiedBy>Karen Wallace</cp:lastModifiedBy>
  <cp:revision>55</cp:revision>
  <cp:lastPrinted>2018-10-01T17:00:57Z</cp:lastPrinted>
  <dcterms:created xsi:type="dcterms:W3CDTF">2018-09-26T15:07:59Z</dcterms:created>
  <dcterms:modified xsi:type="dcterms:W3CDTF">2018-10-15T17:17:44Z</dcterms:modified>
</cp:coreProperties>
</file>