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97" r:id="rId2"/>
    <p:sldId id="298" r:id="rId3"/>
    <p:sldId id="299" r:id="rId4"/>
    <p:sldId id="300" r:id="rId5"/>
    <p:sldId id="301" r:id="rId6"/>
    <p:sldId id="302" r:id="rId7"/>
    <p:sldId id="303" r:id="rId8"/>
    <p:sldId id="304" r:id="rId9"/>
    <p:sldId id="305" r:id="rId10"/>
    <p:sldId id="306" r:id="rId11"/>
    <p:sldId id="307" r:id="rId12"/>
    <p:sldId id="308" r:id="rId13"/>
    <p:sldId id="309" r:id="rId14"/>
    <p:sldId id="310" r:id="rId15"/>
    <p:sldId id="311" r:id="rId16"/>
    <p:sldId id="312" r:id="rId17"/>
    <p:sldId id="313" r:id="rId18"/>
    <p:sldId id="314" r:id="rId19"/>
    <p:sldId id="315" r:id="rId20"/>
    <p:sldId id="316" r:id="rId21"/>
    <p:sldId id="317" r:id="rId22"/>
    <p:sldId id="318" r:id="rId23"/>
    <p:sldId id="319" r:id="rId24"/>
    <p:sldId id="320" r:id="rId25"/>
    <p:sldId id="321" r:id="rId26"/>
    <p:sldId id="322" r:id="rId27"/>
    <p:sldId id="323" r:id="rId28"/>
    <p:sldId id="324" r:id="rId29"/>
    <p:sldId id="325" r:id="rId30"/>
    <p:sldId id="326" r:id="rId31"/>
    <p:sldId id="280" r:id="rId32"/>
    <p:sldId id="275" r:id="rId33"/>
    <p:sldId id="281" r:id="rId34"/>
    <p:sldId id="282" r:id="rId35"/>
    <p:sldId id="276" r:id="rId36"/>
    <p:sldId id="283" r:id="rId37"/>
    <p:sldId id="285" r:id="rId38"/>
    <p:sldId id="284" r:id="rId39"/>
    <p:sldId id="277" r:id="rId40"/>
    <p:sldId id="286" r:id="rId41"/>
    <p:sldId id="287" r:id="rId42"/>
    <p:sldId id="293" r:id="rId43"/>
    <p:sldId id="288" r:id="rId44"/>
    <p:sldId id="291" r:id="rId45"/>
    <p:sldId id="328" r:id="rId46"/>
    <p:sldId id="294" r:id="rId47"/>
    <p:sldId id="292" r:id="rId48"/>
    <p:sldId id="290" r:id="rId49"/>
    <p:sldId id="329" r:id="rId50"/>
    <p:sldId id="289" r:id="rId51"/>
    <p:sldId id="295" r:id="rId52"/>
    <p:sldId id="296" r:id="rId53"/>
    <p:sldId id="273"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AC"/>
    <a:srgbClr val="53A9FF"/>
    <a:srgbClr val="800080"/>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468" autoAdjust="0"/>
  </p:normalViewPr>
  <p:slideViewPr>
    <p:cSldViewPr>
      <p:cViewPr varScale="1">
        <p:scale>
          <a:sx n="67" d="100"/>
          <a:sy n="67" d="100"/>
        </p:scale>
        <p:origin x="534" y="72"/>
      </p:cViewPr>
      <p:guideLst>
        <p:guide orient="horz" pos="2160"/>
        <p:guide pos="2880"/>
      </p:guideLst>
    </p:cSldViewPr>
  </p:slideViewPr>
  <p:notesTextViewPr>
    <p:cViewPr>
      <p:scale>
        <a:sx n="1" d="1"/>
        <a:sy n="1" d="1"/>
      </p:scale>
      <p:origin x="0" y="0"/>
    </p:cViewPr>
  </p:notesTextViewPr>
  <p:sorterViewPr>
    <p:cViewPr>
      <p:scale>
        <a:sx n="100" d="100"/>
        <a:sy n="100" d="100"/>
      </p:scale>
      <p:origin x="0" y="-175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E25F03-3D1E-4480-8D64-2DDBBFBFB4B8}" type="datetimeFigureOut">
              <a:rPr lang="en-US" smtClean="0"/>
              <a:t>10/22/2015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A7D27-8CB9-4157-ABC6-E7D9EA263B49}" type="slidenum">
              <a:rPr lang="en-US" smtClean="0"/>
              <a:t>‹#›</a:t>
            </a:fld>
            <a:endParaRPr lang="en-US"/>
          </a:p>
        </p:txBody>
      </p:sp>
    </p:spTree>
    <p:extLst>
      <p:ext uri="{BB962C8B-B14F-4D97-AF65-F5344CB8AC3E}">
        <p14:creationId xmlns:p14="http://schemas.microsoft.com/office/powerpoint/2010/main" val="3502955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326782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133729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06519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947957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634005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316280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066260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709517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272678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749136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788322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827642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916630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582789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297307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769791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233227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897393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438035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993152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150966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204496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962199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2510566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1A7D27-8CB9-4157-ABC6-E7D9EA263B49}" type="slidenum">
              <a:rPr lang="en-US" smtClean="0"/>
              <a:t>31</a:t>
            </a:fld>
            <a:endParaRPr lang="en-US"/>
          </a:p>
        </p:txBody>
      </p:sp>
    </p:spTree>
    <p:extLst>
      <p:ext uri="{BB962C8B-B14F-4D97-AF65-F5344CB8AC3E}">
        <p14:creationId xmlns:p14="http://schemas.microsoft.com/office/powerpoint/2010/main" val="25662282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 paragraph</a:t>
            </a:r>
            <a:r>
              <a:rPr lang="en-US" baseline="0" dirty="0" smtClean="0"/>
              <a:t> of a 3 page document which explains why our director is NOT in charge of our Twitter account!</a:t>
            </a:r>
            <a:endParaRPr lang="en-US" dirty="0"/>
          </a:p>
        </p:txBody>
      </p:sp>
      <p:sp>
        <p:nvSpPr>
          <p:cNvPr id="4" name="Slide Number Placeholder 3"/>
          <p:cNvSpPr>
            <a:spLocks noGrp="1"/>
          </p:cNvSpPr>
          <p:nvPr>
            <p:ph type="sldNum" sz="quarter" idx="10"/>
          </p:nvPr>
        </p:nvSpPr>
        <p:spPr/>
        <p:txBody>
          <a:bodyPr/>
          <a:lstStyle/>
          <a:p>
            <a:fld id="{2C1A7D27-8CB9-4157-ABC6-E7D9EA263B49}" type="slidenum">
              <a:rPr lang="en-US" smtClean="0"/>
              <a:t>32</a:t>
            </a:fld>
            <a:endParaRPr lang="en-US"/>
          </a:p>
        </p:txBody>
      </p:sp>
    </p:spTree>
    <p:extLst>
      <p:ext uri="{BB962C8B-B14F-4D97-AF65-F5344CB8AC3E}">
        <p14:creationId xmlns:p14="http://schemas.microsoft.com/office/powerpoint/2010/main" val="2305290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much time down the drain. I was following a lot of different libraries and people and trying to keep up with what everyone said. It proved to be impossible because it was too time consuming. Plus there was a lot that I didn't care about. Too much noise. But it was a </a:t>
            </a:r>
            <a:r>
              <a:rPr lang="en-US" baseline="0" dirty="0"/>
              <a:t>learning experience. There is value in learning but it takes time. </a:t>
            </a:r>
            <a:endParaRPr lang="en-US" dirty="0"/>
          </a:p>
        </p:txBody>
      </p:sp>
      <p:sp>
        <p:nvSpPr>
          <p:cNvPr id="4" name="Slide Number Placeholder 3"/>
          <p:cNvSpPr>
            <a:spLocks noGrp="1"/>
          </p:cNvSpPr>
          <p:nvPr>
            <p:ph type="sldNum" sz="quarter" idx="10"/>
          </p:nvPr>
        </p:nvSpPr>
        <p:spPr/>
        <p:txBody>
          <a:bodyPr/>
          <a:lstStyle/>
          <a:p>
            <a:fld id="{2C1A7D27-8CB9-4157-ABC6-E7D9EA263B49}" type="slidenum">
              <a:rPr lang="en-US" smtClean="0"/>
              <a:t>33</a:t>
            </a:fld>
            <a:endParaRPr lang="en-US"/>
          </a:p>
        </p:txBody>
      </p:sp>
    </p:spTree>
    <p:extLst>
      <p:ext uri="{BB962C8B-B14F-4D97-AF65-F5344CB8AC3E}">
        <p14:creationId xmlns:p14="http://schemas.microsoft.com/office/powerpoint/2010/main" val="47180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Corie mentioned about Facebook, I too, felt like I was</a:t>
            </a:r>
            <a:r>
              <a:rPr lang="en-US" baseline="0" dirty="0"/>
              <a:t> just shouting into the void. I wasn't sure who was listening. Were my students here?   I did have an idea what my message should be but wasn't really sure of my voice. </a:t>
            </a:r>
            <a:br>
              <a:rPr lang="en-US" baseline="0" dirty="0"/>
            </a:br>
            <a:endParaRPr lang="en-US" dirty="0"/>
          </a:p>
        </p:txBody>
      </p:sp>
      <p:sp>
        <p:nvSpPr>
          <p:cNvPr id="4" name="Slide Number Placeholder 3"/>
          <p:cNvSpPr>
            <a:spLocks noGrp="1"/>
          </p:cNvSpPr>
          <p:nvPr>
            <p:ph type="sldNum" sz="quarter" idx="10"/>
          </p:nvPr>
        </p:nvSpPr>
        <p:spPr/>
        <p:txBody>
          <a:bodyPr/>
          <a:lstStyle/>
          <a:p>
            <a:fld id="{2C1A7D27-8CB9-4157-ABC6-E7D9EA263B49}" type="slidenum">
              <a:rPr lang="en-US" smtClean="0"/>
              <a:t>34</a:t>
            </a:fld>
            <a:endParaRPr lang="en-US"/>
          </a:p>
        </p:txBody>
      </p:sp>
    </p:spTree>
    <p:extLst>
      <p:ext uri="{BB962C8B-B14F-4D97-AF65-F5344CB8AC3E}">
        <p14:creationId xmlns:p14="http://schemas.microsoft.com/office/powerpoint/2010/main" val="38706689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Around 2012, I decided to change my approach to one of engagement. I set Goal </a:t>
            </a:r>
            <a:r>
              <a:rPr lang="en-US" baseline="0" dirty="0"/>
              <a:t>#1 – I wanted to focus on engaging with our students and alumni using Twitter. I didn’t care about other libraries or the general public or our faculty or anyone else really, just those two groups. So, first I had to find them….</a:t>
            </a:r>
            <a:endParaRPr lang="en-US" dirty="0"/>
          </a:p>
        </p:txBody>
      </p:sp>
      <p:sp>
        <p:nvSpPr>
          <p:cNvPr id="4" name="Slide Number Placeholder 3"/>
          <p:cNvSpPr>
            <a:spLocks noGrp="1"/>
          </p:cNvSpPr>
          <p:nvPr>
            <p:ph type="sldNum" sz="quarter" idx="10"/>
          </p:nvPr>
        </p:nvSpPr>
        <p:spPr/>
        <p:txBody>
          <a:bodyPr/>
          <a:lstStyle/>
          <a:p>
            <a:fld id="{2C1A7D27-8CB9-4157-ABC6-E7D9EA263B49}" type="slidenum">
              <a:rPr lang="en-US" smtClean="0"/>
              <a:t>35</a:t>
            </a:fld>
            <a:endParaRPr lang="en-US"/>
          </a:p>
        </p:txBody>
      </p:sp>
    </p:spTree>
    <p:extLst>
      <p:ext uri="{BB962C8B-B14F-4D97-AF65-F5344CB8AC3E}">
        <p14:creationId xmlns:p14="http://schemas.microsoft.com/office/powerpoint/2010/main" val="1205609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even though there were sites that tried to be a directory, I could find no true directory of twitter</a:t>
            </a:r>
            <a:r>
              <a:rPr lang="en-US" baseline="0" dirty="0"/>
              <a:t> people. So, I started by searching twitter for Mizzou, MU, MU Law, Mizzou Law.  As soon as I found someone who I could tell was a student or alum, I followed them. Then I searched their followers and who they followed to see if I could identify other students/alums. I kept the global address book humming I was searching so many people. </a:t>
            </a:r>
          </a:p>
        </p:txBody>
      </p:sp>
      <p:sp>
        <p:nvSpPr>
          <p:cNvPr id="4" name="Slide Number Placeholder 3"/>
          <p:cNvSpPr>
            <a:spLocks noGrp="1"/>
          </p:cNvSpPr>
          <p:nvPr>
            <p:ph type="sldNum" sz="quarter" idx="10"/>
          </p:nvPr>
        </p:nvSpPr>
        <p:spPr/>
        <p:txBody>
          <a:bodyPr/>
          <a:lstStyle/>
          <a:p>
            <a:fld id="{2C1A7D27-8CB9-4157-ABC6-E7D9EA263B49}" type="slidenum">
              <a:rPr lang="en-US" smtClean="0"/>
              <a:t>36</a:t>
            </a:fld>
            <a:endParaRPr lang="en-US"/>
          </a:p>
        </p:txBody>
      </p:sp>
    </p:spTree>
    <p:extLst>
      <p:ext uri="{BB962C8B-B14F-4D97-AF65-F5344CB8AC3E}">
        <p14:creationId xmlns:p14="http://schemas.microsoft.com/office/powerpoint/2010/main" val="3158818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started to listen to students and alumni and also to tweet consistently with the hashtag #</a:t>
            </a:r>
            <a:r>
              <a:rPr lang="en-US" baseline="0" dirty="0" err="1" smtClean="0"/>
              <a:t>MizzouLaw</a:t>
            </a:r>
            <a:r>
              <a:rPr lang="en-US" baseline="0" dirty="0" smtClean="0"/>
              <a:t> so I could catch the attention of those who cared, hopefully signal to them to use the same hashtag, and to be able set up a saved search for those tweets.  Still too much signal to noise ratio amongst all the others I was following. </a:t>
            </a:r>
            <a:r>
              <a:rPr lang="en-US" baseline="0" dirty="0"/>
              <a:t/>
            </a:r>
            <a:br>
              <a:rPr lang="en-US" baseline="0" dirty="0"/>
            </a:br>
            <a:endParaRPr lang="en-US" dirty="0"/>
          </a:p>
        </p:txBody>
      </p:sp>
      <p:sp>
        <p:nvSpPr>
          <p:cNvPr id="4" name="Slide Number Placeholder 3"/>
          <p:cNvSpPr>
            <a:spLocks noGrp="1"/>
          </p:cNvSpPr>
          <p:nvPr>
            <p:ph type="sldNum" sz="quarter" idx="10"/>
          </p:nvPr>
        </p:nvSpPr>
        <p:spPr/>
        <p:txBody>
          <a:bodyPr/>
          <a:lstStyle/>
          <a:p>
            <a:fld id="{2C1A7D27-8CB9-4157-ABC6-E7D9EA263B49}" type="slidenum">
              <a:rPr lang="en-US" smtClean="0"/>
              <a:t>37</a:t>
            </a:fld>
            <a:endParaRPr lang="en-US"/>
          </a:p>
        </p:txBody>
      </p:sp>
    </p:spTree>
    <p:extLst>
      <p:ext uri="{BB962C8B-B14F-4D97-AF65-F5344CB8AC3E}">
        <p14:creationId xmlns:p14="http://schemas.microsoft.com/office/powerpoint/2010/main" val="33057007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By that time, Twitter lists were possible and I added those I found to one of two lists - Alumni which was public and students which was a private list due to FERPA concerns. </a:t>
            </a:r>
            <a:br>
              <a:rPr lang="en-US" baseline="0" dirty="0" smtClean="0"/>
            </a:br>
            <a:endParaRPr lang="en-US" baseline="0" dirty="0"/>
          </a:p>
        </p:txBody>
      </p:sp>
      <p:sp>
        <p:nvSpPr>
          <p:cNvPr id="4" name="Slide Number Placeholder 3"/>
          <p:cNvSpPr>
            <a:spLocks noGrp="1"/>
          </p:cNvSpPr>
          <p:nvPr>
            <p:ph type="sldNum" sz="quarter" idx="10"/>
          </p:nvPr>
        </p:nvSpPr>
        <p:spPr/>
        <p:txBody>
          <a:bodyPr/>
          <a:lstStyle/>
          <a:p>
            <a:fld id="{2C1A7D27-8CB9-4157-ABC6-E7D9EA263B49}" type="slidenum">
              <a:rPr lang="en-US" smtClean="0"/>
              <a:t>38</a:t>
            </a:fld>
            <a:endParaRPr lang="en-US"/>
          </a:p>
        </p:txBody>
      </p:sp>
    </p:spTree>
    <p:extLst>
      <p:ext uri="{BB962C8B-B14F-4D97-AF65-F5344CB8AC3E}">
        <p14:creationId xmlns:p14="http://schemas.microsoft.com/office/powerpoint/2010/main" val="17390565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Hootsuite let</a:t>
            </a:r>
            <a:r>
              <a:rPr lang="en-US" baseline="0" dirty="0" smtClean="0"/>
              <a:t> me view my lists all in one place. It let me load my social media into one place, though to be honest, I don’t like looking Facebook in it. I do post to Facebook from it. </a:t>
            </a:r>
            <a:endParaRPr lang="en-US" dirty="0"/>
          </a:p>
        </p:txBody>
      </p:sp>
      <p:sp>
        <p:nvSpPr>
          <p:cNvPr id="4" name="Slide Number Placeholder 3"/>
          <p:cNvSpPr>
            <a:spLocks noGrp="1"/>
          </p:cNvSpPr>
          <p:nvPr>
            <p:ph type="sldNum" sz="quarter" idx="10"/>
          </p:nvPr>
        </p:nvSpPr>
        <p:spPr/>
        <p:txBody>
          <a:bodyPr/>
          <a:lstStyle/>
          <a:p>
            <a:fld id="{2C1A7D27-8CB9-4157-ABC6-E7D9EA263B49}" type="slidenum">
              <a:rPr lang="en-US" smtClean="0"/>
              <a:t>39</a:t>
            </a:fld>
            <a:endParaRPr lang="en-US"/>
          </a:p>
        </p:txBody>
      </p:sp>
    </p:spTree>
    <p:extLst>
      <p:ext uri="{BB962C8B-B14F-4D97-AF65-F5344CB8AC3E}">
        <p14:creationId xmlns:p14="http://schemas.microsoft.com/office/powerpoint/2010/main" val="4156225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636085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Once I could distill their voices, I got to know my students and alumni better. Sometimes, too much better, if you know what I mean. </a:t>
            </a:r>
            <a:r>
              <a:rPr lang="en-US" baseline="0" dirty="0"/>
              <a:t/>
            </a:r>
            <a:br>
              <a:rPr lang="en-US" baseline="0" dirty="0"/>
            </a:br>
            <a:endParaRPr lang="en-US" dirty="0"/>
          </a:p>
        </p:txBody>
      </p:sp>
      <p:sp>
        <p:nvSpPr>
          <p:cNvPr id="4" name="Slide Number Placeholder 3"/>
          <p:cNvSpPr>
            <a:spLocks noGrp="1"/>
          </p:cNvSpPr>
          <p:nvPr>
            <p:ph type="sldNum" sz="quarter" idx="10"/>
          </p:nvPr>
        </p:nvSpPr>
        <p:spPr/>
        <p:txBody>
          <a:bodyPr/>
          <a:lstStyle/>
          <a:p>
            <a:fld id="{2C1A7D27-8CB9-4157-ABC6-E7D9EA263B49}" type="slidenum">
              <a:rPr lang="en-US" smtClean="0"/>
              <a:t>40</a:t>
            </a:fld>
            <a:endParaRPr lang="en-US"/>
          </a:p>
        </p:txBody>
      </p:sp>
    </p:spTree>
    <p:extLst>
      <p:ext uri="{BB962C8B-B14F-4D97-AF65-F5344CB8AC3E}">
        <p14:creationId xmlns:p14="http://schemas.microsoft.com/office/powerpoint/2010/main" val="3807907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did a year long experiment in which I sent follow requests to ALL our students. Some accepted without question, some denied, some said, “Who is this?”  Overall, after I did it, I realized that I didn’t WANT to hear anything students thought they were saying privately.  I discontinued.  Now I add all accounts that I can find the list and only follow public accounts. </a:t>
            </a:r>
            <a:r>
              <a:rPr lang="en-US" baseline="0" dirty="0"/>
              <a:t/>
            </a:r>
            <a:br>
              <a:rPr lang="en-US" baseline="0" dirty="0"/>
            </a:br>
            <a:endParaRPr lang="en-US" dirty="0"/>
          </a:p>
        </p:txBody>
      </p:sp>
      <p:sp>
        <p:nvSpPr>
          <p:cNvPr id="4" name="Slide Number Placeholder 3"/>
          <p:cNvSpPr>
            <a:spLocks noGrp="1"/>
          </p:cNvSpPr>
          <p:nvPr>
            <p:ph type="sldNum" sz="quarter" idx="10"/>
          </p:nvPr>
        </p:nvSpPr>
        <p:spPr/>
        <p:txBody>
          <a:bodyPr/>
          <a:lstStyle/>
          <a:p>
            <a:fld id="{2C1A7D27-8CB9-4157-ABC6-E7D9EA263B49}" type="slidenum">
              <a:rPr lang="en-US" smtClean="0"/>
              <a:t>41</a:t>
            </a:fld>
            <a:endParaRPr lang="en-US"/>
          </a:p>
        </p:txBody>
      </p:sp>
    </p:spTree>
    <p:extLst>
      <p:ext uri="{BB962C8B-B14F-4D97-AF65-F5344CB8AC3E}">
        <p14:creationId xmlns:p14="http://schemas.microsoft.com/office/powerpoint/2010/main" val="2345828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Pretty well, I think!</a:t>
            </a:r>
          </a:p>
          <a:p>
            <a:endParaRPr lang="en-US" dirty="0"/>
          </a:p>
        </p:txBody>
      </p:sp>
      <p:sp>
        <p:nvSpPr>
          <p:cNvPr id="4" name="Slide Number Placeholder 3"/>
          <p:cNvSpPr>
            <a:spLocks noGrp="1"/>
          </p:cNvSpPr>
          <p:nvPr>
            <p:ph type="sldNum" sz="quarter" idx="10"/>
          </p:nvPr>
        </p:nvSpPr>
        <p:spPr/>
        <p:txBody>
          <a:bodyPr/>
          <a:lstStyle/>
          <a:p>
            <a:fld id="{2C1A7D27-8CB9-4157-ABC6-E7D9EA263B49}" type="slidenum">
              <a:rPr lang="en-US" smtClean="0"/>
              <a:t>43</a:t>
            </a:fld>
            <a:endParaRPr lang="en-US"/>
          </a:p>
        </p:txBody>
      </p:sp>
    </p:spTree>
    <p:extLst>
      <p:ext uri="{BB962C8B-B14F-4D97-AF65-F5344CB8AC3E}">
        <p14:creationId xmlns:p14="http://schemas.microsoft.com/office/powerpoint/2010/main" val="28594797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1A7D27-8CB9-4157-ABC6-E7D9EA263B49}" type="slidenum">
              <a:rPr lang="en-US" smtClean="0"/>
              <a:t>44</a:t>
            </a:fld>
            <a:endParaRPr lang="en-US"/>
          </a:p>
        </p:txBody>
      </p:sp>
    </p:spTree>
    <p:extLst>
      <p:ext uri="{BB962C8B-B14F-4D97-AF65-F5344CB8AC3E}">
        <p14:creationId xmlns:p14="http://schemas.microsoft.com/office/powerpoint/2010/main" val="12867996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1A7D27-8CB9-4157-ABC6-E7D9EA263B49}" type="slidenum">
              <a:rPr lang="en-US" smtClean="0"/>
              <a:t>45</a:t>
            </a:fld>
            <a:endParaRPr lang="en-US"/>
          </a:p>
        </p:txBody>
      </p:sp>
    </p:spTree>
    <p:extLst>
      <p:ext uri="{BB962C8B-B14F-4D97-AF65-F5344CB8AC3E}">
        <p14:creationId xmlns:p14="http://schemas.microsoft.com/office/powerpoint/2010/main" val="10945807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1A7D27-8CB9-4157-ABC6-E7D9EA263B49}" type="slidenum">
              <a:rPr lang="en-US" smtClean="0"/>
              <a:t>46</a:t>
            </a:fld>
            <a:endParaRPr lang="en-US"/>
          </a:p>
        </p:txBody>
      </p:sp>
    </p:spTree>
    <p:extLst>
      <p:ext uri="{BB962C8B-B14F-4D97-AF65-F5344CB8AC3E}">
        <p14:creationId xmlns:p14="http://schemas.microsoft.com/office/powerpoint/2010/main" val="8577591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1A7D27-8CB9-4157-ABC6-E7D9EA263B49}" type="slidenum">
              <a:rPr lang="en-US" smtClean="0"/>
              <a:t>50</a:t>
            </a:fld>
            <a:endParaRPr lang="en-US"/>
          </a:p>
        </p:txBody>
      </p:sp>
    </p:spTree>
    <p:extLst>
      <p:ext uri="{BB962C8B-B14F-4D97-AF65-F5344CB8AC3E}">
        <p14:creationId xmlns:p14="http://schemas.microsoft.com/office/powerpoint/2010/main" val="41989996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1A7D27-8CB9-4157-ABC6-E7D9EA263B49}" type="slidenum">
              <a:rPr lang="en-US" smtClean="0"/>
              <a:t>51</a:t>
            </a:fld>
            <a:endParaRPr lang="en-US"/>
          </a:p>
        </p:txBody>
      </p:sp>
    </p:spTree>
    <p:extLst>
      <p:ext uri="{BB962C8B-B14F-4D97-AF65-F5344CB8AC3E}">
        <p14:creationId xmlns:p14="http://schemas.microsoft.com/office/powerpoint/2010/main" val="8118594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Pictures work. </a:t>
            </a:r>
            <a:endParaRPr lang="en-US" dirty="0"/>
          </a:p>
        </p:txBody>
      </p:sp>
      <p:sp>
        <p:nvSpPr>
          <p:cNvPr id="4" name="Slide Number Placeholder 3"/>
          <p:cNvSpPr>
            <a:spLocks noGrp="1"/>
          </p:cNvSpPr>
          <p:nvPr>
            <p:ph type="sldNum" sz="quarter" idx="10"/>
          </p:nvPr>
        </p:nvSpPr>
        <p:spPr/>
        <p:txBody>
          <a:bodyPr/>
          <a:lstStyle/>
          <a:p>
            <a:fld id="{2C1A7D27-8CB9-4157-ABC6-E7D9EA263B49}" type="slidenum">
              <a:rPr lang="en-US" smtClean="0"/>
              <a:t>52</a:t>
            </a:fld>
            <a:endParaRPr lang="en-US"/>
          </a:p>
        </p:txBody>
      </p:sp>
    </p:spTree>
    <p:extLst>
      <p:ext uri="{BB962C8B-B14F-4D97-AF65-F5344CB8AC3E}">
        <p14:creationId xmlns:p14="http://schemas.microsoft.com/office/powerpoint/2010/main" val="9887459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1A7D27-8CB9-4157-ABC6-E7D9EA263B49}" type="slidenum">
              <a:rPr lang="en-US" smtClean="0"/>
              <a:t>53</a:t>
            </a:fld>
            <a:endParaRPr lang="en-US"/>
          </a:p>
        </p:txBody>
      </p:sp>
    </p:spTree>
    <p:extLst>
      <p:ext uri="{BB962C8B-B14F-4D97-AF65-F5344CB8AC3E}">
        <p14:creationId xmlns:p14="http://schemas.microsoft.com/office/powerpoint/2010/main" val="3503975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927566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07330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NEEDING</a:t>
            </a:r>
            <a:r>
              <a:rPr lang="en-US" baseline="0" dirty="0" smtClean="0"/>
              <a:t> the likes. It makes us desperate.</a:t>
            </a:r>
          </a:p>
          <a:p>
            <a:r>
              <a:rPr lang="en-US" baseline="0" dirty="0" smtClean="0"/>
              <a:t>Play up to your target market, and care less about likes.</a:t>
            </a:r>
            <a:endParaRPr lang="en-US" dirty="0"/>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156560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94086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1A7D27-8CB9-4157-ABC6-E7D9EA263B4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479363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1BB4EE-30D7-4465-9802-E6F98DF56C84}" type="datetimeFigureOut">
              <a:rPr lang="en-US" smtClean="0"/>
              <a:t>10/22/2015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569D05-DD94-445A-8C4E-3085A6CFA93B}" type="slidenum">
              <a:rPr lang="en-US" smtClean="0"/>
              <a:t>‹#›</a:t>
            </a:fld>
            <a:endParaRPr lang="en-US"/>
          </a:p>
        </p:txBody>
      </p:sp>
    </p:spTree>
    <p:extLst>
      <p:ext uri="{BB962C8B-B14F-4D97-AF65-F5344CB8AC3E}">
        <p14:creationId xmlns:p14="http://schemas.microsoft.com/office/powerpoint/2010/main" val="3978712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BB4EE-30D7-4465-9802-E6F98DF56C84}" type="datetimeFigureOut">
              <a:rPr lang="en-US" smtClean="0"/>
              <a:t>10/22/2015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569D05-DD94-445A-8C4E-3085A6CFA93B}" type="slidenum">
              <a:rPr lang="en-US" smtClean="0"/>
              <a:t>‹#›</a:t>
            </a:fld>
            <a:endParaRPr lang="en-US"/>
          </a:p>
        </p:txBody>
      </p:sp>
    </p:spTree>
    <p:extLst>
      <p:ext uri="{BB962C8B-B14F-4D97-AF65-F5344CB8AC3E}">
        <p14:creationId xmlns:p14="http://schemas.microsoft.com/office/powerpoint/2010/main" val="534419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BB4EE-30D7-4465-9802-E6F98DF56C84}" type="datetimeFigureOut">
              <a:rPr lang="en-US" smtClean="0"/>
              <a:t>10/22/2015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569D05-DD94-445A-8C4E-3085A6CFA93B}" type="slidenum">
              <a:rPr lang="en-US" smtClean="0"/>
              <a:t>‹#›</a:t>
            </a:fld>
            <a:endParaRPr lang="en-US"/>
          </a:p>
        </p:txBody>
      </p:sp>
    </p:spTree>
    <p:extLst>
      <p:ext uri="{BB962C8B-B14F-4D97-AF65-F5344CB8AC3E}">
        <p14:creationId xmlns:p14="http://schemas.microsoft.com/office/powerpoint/2010/main" val="2296016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BB4EE-30D7-4465-9802-E6F98DF56C84}" type="datetimeFigureOut">
              <a:rPr lang="en-US" smtClean="0"/>
              <a:t>10/22/2015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569D05-DD94-445A-8C4E-3085A6CFA93B}" type="slidenum">
              <a:rPr lang="en-US" smtClean="0"/>
              <a:t>‹#›</a:t>
            </a:fld>
            <a:endParaRPr lang="en-US"/>
          </a:p>
        </p:txBody>
      </p:sp>
    </p:spTree>
    <p:extLst>
      <p:ext uri="{BB962C8B-B14F-4D97-AF65-F5344CB8AC3E}">
        <p14:creationId xmlns:p14="http://schemas.microsoft.com/office/powerpoint/2010/main" val="3503983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1BB4EE-30D7-4465-9802-E6F98DF56C84}" type="datetimeFigureOut">
              <a:rPr lang="en-US" smtClean="0"/>
              <a:t>10/22/2015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569D05-DD94-445A-8C4E-3085A6CFA93B}" type="slidenum">
              <a:rPr lang="en-US" smtClean="0"/>
              <a:t>‹#›</a:t>
            </a:fld>
            <a:endParaRPr lang="en-US"/>
          </a:p>
        </p:txBody>
      </p:sp>
    </p:spTree>
    <p:extLst>
      <p:ext uri="{BB962C8B-B14F-4D97-AF65-F5344CB8AC3E}">
        <p14:creationId xmlns:p14="http://schemas.microsoft.com/office/powerpoint/2010/main" val="4226627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1BB4EE-30D7-4465-9802-E6F98DF56C84}" type="datetimeFigureOut">
              <a:rPr lang="en-US" smtClean="0"/>
              <a:t>10/22/2015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569D05-DD94-445A-8C4E-3085A6CFA93B}" type="slidenum">
              <a:rPr lang="en-US" smtClean="0"/>
              <a:t>‹#›</a:t>
            </a:fld>
            <a:endParaRPr lang="en-US"/>
          </a:p>
        </p:txBody>
      </p:sp>
    </p:spTree>
    <p:extLst>
      <p:ext uri="{BB962C8B-B14F-4D97-AF65-F5344CB8AC3E}">
        <p14:creationId xmlns:p14="http://schemas.microsoft.com/office/powerpoint/2010/main" val="2760959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1BB4EE-30D7-4465-9802-E6F98DF56C84}" type="datetimeFigureOut">
              <a:rPr lang="en-US" smtClean="0"/>
              <a:t>10/22/2015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569D05-DD94-445A-8C4E-3085A6CFA93B}" type="slidenum">
              <a:rPr lang="en-US" smtClean="0"/>
              <a:t>‹#›</a:t>
            </a:fld>
            <a:endParaRPr lang="en-US"/>
          </a:p>
        </p:txBody>
      </p:sp>
    </p:spTree>
    <p:extLst>
      <p:ext uri="{BB962C8B-B14F-4D97-AF65-F5344CB8AC3E}">
        <p14:creationId xmlns:p14="http://schemas.microsoft.com/office/powerpoint/2010/main" val="2301897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1BB4EE-30D7-4465-9802-E6F98DF56C84}" type="datetimeFigureOut">
              <a:rPr lang="en-US" smtClean="0"/>
              <a:t>10/22/2015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569D05-DD94-445A-8C4E-3085A6CFA93B}" type="slidenum">
              <a:rPr lang="en-US" smtClean="0"/>
              <a:t>‹#›</a:t>
            </a:fld>
            <a:endParaRPr lang="en-US"/>
          </a:p>
        </p:txBody>
      </p:sp>
    </p:spTree>
    <p:extLst>
      <p:ext uri="{BB962C8B-B14F-4D97-AF65-F5344CB8AC3E}">
        <p14:creationId xmlns:p14="http://schemas.microsoft.com/office/powerpoint/2010/main" val="1120583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1BB4EE-30D7-4465-9802-E6F98DF56C84}" type="datetimeFigureOut">
              <a:rPr lang="en-US" smtClean="0"/>
              <a:t>10/22/2015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569D05-DD94-445A-8C4E-3085A6CFA93B}" type="slidenum">
              <a:rPr lang="en-US" smtClean="0"/>
              <a:t>‹#›</a:t>
            </a:fld>
            <a:endParaRPr lang="en-US"/>
          </a:p>
        </p:txBody>
      </p:sp>
    </p:spTree>
    <p:extLst>
      <p:ext uri="{BB962C8B-B14F-4D97-AF65-F5344CB8AC3E}">
        <p14:creationId xmlns:p14="http://schemas.microsoft.com/office/powerpoint/2010/main" val="2205221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1BB4EE-30D7-4465-9802-E6F98DF56C84}" type="datetimeFigureOut">
              <a:rPr lang="en-US" smtClean="0"/>
              <a:t>10/22/2015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569D05-DD94-445A-8C4E-3085A6CFA93B}" type="slidenum">
              <a:rPr lang="en-US" smtClean="0"/>
              <a:t>‹#›</a:t>
            </a:fld>
            <a:endParaRPr lang="en-US"/>
          </a:p>
        </p:txBody>
      </p:sp>
    </p:spTree>
    <p:extLst>
      <p:ext uri="{BB962C8B-B14F-4D97-AF65-F5344CB8AC3E}">
        <p14:creationId xmlns:p14="http://schemas.microsoft.com/office/powerpoint/2010/main" val="841108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1BB4EE-30D7-4465-9802-E6F98DF56C84}" type="datetimeFigureOut">
              <a:rPr lang="en-US" smtClean="0"/>
              <a:t>10/22/2015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569D05-DD94-445A-8C4E-3085A6CFA93B}" type="slidenum">
              <a:rPr lang="en-US" smtClean="0"/>
              <a:t>‹#›</a:t>
            </a:fld>
            <a:endParaRPr lang="en-US"/>
          </a:p>
        </p:txBody>
      </p:sp>
    </p:spTree>
    <p:extLst>
      <p:ext uri="{BB962C8B-B14F-4D97-AF65-F5344CB8AC3E}">
        <p14:creationId xmlns:p14="http://schemas.microsoft.com/office/powerpoint/2010/main" val="1710148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BB4EE-30D7-4465-9802-E6F98DF56C84}" type="datetimeFigureOut">
              <a:rPr lang="en-US" smtClean="0"/>
              <a:t>10/22/2015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69D05-DD94-445A-8C4E-3085A6CFA93B}" type="slidenum">
              <a:rPr lang="en-US" smtClean="0"/>
              <a:t>‹#›</a:t>
            </a:fld>
            <a:endParaRPr lang="en-US"/>
          </a:p>
        </p:txBody>
      </p:sp>
    </p:spTree>
    <p:extLst>
      <p:ext uri="{BB962C8B-B14F-4D97-AF65-F5344CB8AC3E}">
        <p14:creationId xmlns:p14="http://schemas.microsoft.com/office/powerpoint/2010/main" val="559157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4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mailto:bassettcw@missouri.edu"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hyperlink" Target="https://www.facebook.com/SLU-Law-Library-128831620502018/" TargetMode="External"/><Relationship Id="rId5" Type="http://schemas.openxmlformats.org/officeDocument/2006/relationships/hyperlink" Target="mailto:cdugas@slu.edu" TargetMode="External"/><Relationship Id="rId4" Type="http://schemas.openxmlformats.org/officeDocument/2006/relationships/hyperlink" Target="https://twitter.com/MULawLibrar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3A9FF">
            <a:alpha val="50000"/>
          </a:srgbClr>
        </a:solidFill>
        <a:effectLst/>
      </p:bgPr>
    </p:bg>
    <p:spTree>
      <p:nvGrpSpPr>
        <p:cNvPr id="1" name=""/>
        <p:cNvGrpSpPr/>
        <p:nvPr/>
      </p:nvGrpSpPr>
      <p:grpSpPr>
        <a:xfrm>
          <a:off x="0" y="0"/>
          <a:ext cx="0" cy="0"/>
          <a:chOff x="0" y="0"/>
          <a:chExt cx="0" cy="0"/>
        </a:xfrm>
      </p:grpSpPr>
      <p:sp>
        <p:nvSpPr>
          <p:cNvPr id="13" name="TextBox 12"/>
          <p:cNvSpPr txBox="1"/>
          <p:nvPr/>
        </p:nvSpPr>
        <p:spPr>
          <a:xfrm>
            <a:off x="2297806" y="2667000"/>
            <a:ext cx="6410325" cy="707886"/>
          </a:xfrm>
          <a:prstGeom prst="rect">
            <a:avLst/>
          </a:prstGeom>
          <a:noFill/>
        </p:spPr>
        <p:txBody>
          <a:bodyPr wrap="square" rtlCol="0">
            <a:spAutoFit/>
          </a:bodyPr>
          <a:lstStyle/>
          <a:p>
            <a:pPr algn="r"/>
            <a:r>
              <a:rPr lang="en-US" sz="4000" dirty="0" smtClean="0">
                <a:solidFill>
                  <a:prstClr val="black">
                    <a:lumMod val="75000"/>
                    <a:lumOff val="25000"/>
                  </a:prstClr>
                </a:solidFill>
                <a:latin typeface="Bookman Old Style" panose="02050604050505020204" pitchFamily="18" charset="0"/>
              </a:rPr>
              <a:t>social media overhaul</a:t>
            </a:r>
          </a:p>
        </p:txBody>
      </p:sp>
      <p:sp>
        <p:nvSpPr>
          <p:cNvPr id="19" name="TextBox 18"/>
          <p:cNvSpPr txBox="1"/>
          <p:nvPr/>
        </p:nvSpPr>
        <p:spPr>
          <a:xfrm>
            <a:off x="2286000" y="3276600"/>
            <a:ext cx="6410325" cy="1169551"/>
          </a:xfrm>
          <a:prstGeom prst="rect">
            <a:avLst/>
          </a:prstGeom>
          <a:noFill/>
        </p:spPr>
        <p:txBody>
          <a:bodyPr wrap="square" rtlCol="0">
            <a:spAutoFit/>
          </a:bodyPr>
          <a:lstStyle/>
          <a:p>
            <a:pPr algn="r"/>
            <a:r>
              <a:rPr lang="en-US" sz="3500" dirty="0" smtClean="0">
                <a:solidFill>
                  <a:prstClr val="black">
                    <a:lumMod val="75000"/>
                    <a:lumOff val="25000"/>
                  </a:prstClr>
                </a:solidFill>
                <a:latin typeface="Impact" panose="020B0806030902050204" pitchFamily="34" charset="0"/>
              </a:rPr>
              <a:t>KEEPING YOUR SOCIAL NETWORKING EFFORTS</a:t>
            </a:r>
            <a:r>
              <a:rPr lang="en-US" sz="3500" dirty="0">
                <a:solidFill>
                  <a:prstClr val="black">
                    <a:lumMod val="75000"/>
                    <a:lumOff val="25000"/>
                  </a:prstClr>
                </a:solidFill>
                <a:latin typeface="Impact" panose="020B0806030902050204" pitchFamily="34" charset="0"/>
              </a:rPr>
              <a:t> </a:t>
            </a:r>
            <a:r>
              <a:rPr lang="en-US" sz="3500" dirty="0" smtClean="0">
                <a:solidFill>
                  <a:prstClr val="black">
                    <a:lumMod val="75000"/>
                    <a:lumOff val="25000"/>
                  </a:prstClr>
                </a:solidFill>
                <a:latin typeface="Impact" panose="020B0806030902050204" pitchFamily="34" charset="0"/>
              </a:rPr>
              <a:t>UP TO DATE</a:t>
            </a:r>
          </a:p>
        </p:txBody>
      </p:sp>
      <p:sp>
        <p:nvSpPr>
          <p:cNvPr id="20" name="TextBox 19"/>
          <p:cNvSpPr txBox="1"/>
          <p:nvPr/>
        </p:nvSpPr>
        <p:spPr>
          <a:xfrm>
            <a:off x="3209925" y="4455838"/>
            <a:ext cx="5486400" cy="384721"/>
          </a:xfrm>
          <a:prstGeom prst="rect">
            <a:avLst/>
          </a:prstGeom>
          <a:noFill/>
        </p:spPr>
        <p:txBody>
          <a:bodyPr wrap="square" rtlCol="0">
            <a:spAutoFit/>
          </a:bodyPr>
          <a:lstStyle/>
          <a:p>
            <a:pPr algn="r"/>
            <a:r>
              <a:rPr lang="en-US" sz="1900" dirty="0" smtClean="0">
                <a:solidFill>
                  <a:prstClr val="black">
                    <a:lumMod val="75000"/>
                    <a:lumOff val="25000"/>
                  </a:prstClr>
                </a:solidFill>
                <a:latin typeface="Bookman Old Style" panose="02050604050505020204" pitchFamily="18" charset="0"/>
                <a:cs typeface="Times New Roman" panose="02020603050405020304" pitchFamily="18" charset="0"/>
              </a:rPr>
              <a:t>Cindy Bassett &amp; </a:t>
            </a:r>
            <a:r>
              <a:rPr lang="en-US" sz="1900" dirty="0" err="1" smtClean="0">
                <a:solidFill>
                  <a:prstClr val="black">
                    <a:lumMod val="75000"/>
                    <a:lumOff val="25000"/>
                  </a:prstClr>
                </a:solidFill>
                <a:latin typeface="Bookman Old Style" panose="02050604050505020204" pitchFamily="18" charset="0"/>
                <a:cs typeface="Times New Roman" panose="02020603050405020304" pitchFamily="18" charset="0"/>
              </a:rPr>
              <a:t>Corie</a:t>
            </a:r>
            <a:r>
              <a:rPr lang="en-US" sz="1900" dirty="0" smtClean="0">
                <a:solidFill>
                  <a:prstClr val="black">
                    <a:lumMod val="75000"/>
                    <a:lumOff val="25000"/>
                  </a:prstClr>
                </a:solidFill>
                <a:latin typeface="Bookman Old Style" panose="02050604050505020204" pitchFamily="18" charset="0"/>
                <a:cs typeface="Times New Roman" panose="02020603050405020304" pitchFamily="18" charset="0"/>
              </a:rPr>
              <a:t> </a:t>
            </a:r>
            <a:r>
              <a:rPr lang="en-US" sz="1900" dirty="0" err="1" smtClean="0">
                <a:solidFill>
                  <a:prstClr val="black">
                    <a:lumMod val="75000"/>
                    <a:lumOff val="25000"/>
                  </a:prstClr>
                </a:solidFill>
                <a:latin typeface="Bookman Old Style" panose="02050604050505020204" pitchFamily="18" charset="0"/>
                <a:cs typeface="Times New Roman" panose="02020603050405020304" pitchFamily="18" charset="0"/>
              </a:rPr>
              <a:t>Dugas</a:t>
            </a:r>
            <a:endParaRPr lang="en-US" sz="1900" dirty="0" smtClean="0">
              <a:solidFill>
                <a:prstClr val="black">
                  <a:lumMod val="75000"/>
                  <a:lumOff val="25000"/>
                </a:prstClr>
              </a:solidFill>
              <a:latin typeface="Bookman Old Style" panose="02050604050505020204" pitchFamily="18" charset="0"/>
              <a:cs typeface="Times New Roman" panose="02020603050405020304" pitchFamily="18" charset="0"/>
            </a:endParaRPr>
          </a:p>
        </p:txBody>
      </p:sp>
      <p:pic>
        <p:nvPicPr>
          <p:cNvPr id="1046" name="Picture 22" descr="http://iconizer.net/files/Practika/orig/twit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3412">
            <a:off x="6243742" y="1290742"/>
            <a:ext cx="1552986" cy="155298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img1.wikia.nocookie.net/__cb20130820181410/battlenations/images/7/71/Thumbs-up.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50" b="92969" l="10000" r="90000"/>
                    </a14:imgEffect>
                  </a14:imgLayer>
                </a14:imgProps>
              </a:ext>
              <a:ext uri="{28A0092B-C50C-407E-A947-70E740481C1C}">
                <a14:useLocalDpi xmlns:a14="http://schemas.microsoft.com/office/drawing/2010/main" val="0"/>
              </a:ext>
            </a:extLst>
          </a:blip>
          <a:srcRect/>
          <a:stretch>
            <a:fillRect/>
          </a:stretch>
        </p:blipFill>
        <p:spPr bwMode="auto">
          <a:xfrm rot="21366848" flipH="1">
            <a:off x="3524140" y="3808947"/>
            <a:ext cx="1625459" cy="1274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9194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80" y="-7514"/>
            <a:ext cx="10328647" cy="6865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41514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12192000" cy="6858000"/>
          </a:xfrm>
          <a:prstGeom prst="rect">
            <a:avLst/>
          </a:prstGeom>
        </p:spPr>
      </p:pic>
      <p:sp>
        <p:nvSpPr>
          <p:cNvPr id="3" name="TextBox 2"/>
          <p:cNvSpPr txBox="1"/>
          <p:nvPr/>
        </p:nvSpPr>
        <p:spPr>
          <a:xfrm>
            <a:off x="26831" y="19318"/>
            <a:ext cx="1371600" cy="6863417"/>
          </a:xfrm>
          <a:prstGeom prst="rect">
            <a:avLst/>
          </a:prstGeom>
          <a:noFill/>
        </p:spPr>
        <p:txBody>
          <a:bodyPr wrap="square" rtlCol="0">
            <a:spAutoFit/>
          </a:bodyPr>
          <a:lstStyle/>
          <a:p>
            <a:pPr algn="ctr"/>
            <a:r>
              <a:rPr lang="en-US" sz="11000" dirty="0" smtClean="0">
                <a:solidFill>
                  <a:srgbClr val="800080"/>
                </a:solidFill>
                <a:effectLst>
                  <a:outerShdw blurRad="38100" dist="38100" dir="2700000" algn="tl">
                    <a:srgbClr val="000000">
                      <a:alpha val="43137"/>
                    </a:srgbClr>
                  </a:outerShdw>
                </a:effectLst>
                <a:latin typeface="Impact" panose="020B0806030902050204" pitchFamily="34" charset="0"/>
              </a:rPr>
              <a:t>P</a:t>
            </a:r>
          </a:p>
          <a:p>
            <a:pPr algn="ctr"/>
            <a:r>
              <a:rPr lang="en-US" sz="11000" dirty="0" smtClean="0">
                <a:solidFill>
                  <a:srgbClr val="800080"/>
                </a:solidFill>
                <a:effectLst>
                  <a:outerShdw blurRad="38100" dist="38100" dir="2700000" algn="tl">
                    <a:srgbClr val="000000">
                      <a:alpha val="43137"/>
                    </a:srgbClr>
                  </a:outerShdw>
                </a:effectLst>
                <a:latin typeface="Impact" panose="020B0806030902050204" pitchFamily="34" charset="0"/>
              </a:rPr>
              <a:t>L</a:t>
            </a:r>
          </a:p>
          <a:p>
            <a:pPr algn="ctr"/>
            <a:r>
              <a:rPr lang="en-US" sz="11000" dirty="0" smtClean="0">
                <a:solidFill>
                  <a:srgbClr val="800080"/>
                </a:solidFill>
                <a:effectLst>
                  <a:outerShdw blurRad="38100" dist="38100" dir="2700000" algn="tl">
                    <a:srgbClr val="000000">
                      <a:alpha val="43137"/>
                    </a:srgbClr>
                  </a:outerShdw>
                </a:effectLst>
                <a:latin typeface="Impact" panose="020B0806030902050204" pitchFamily="34" charset="0"/>
              </a:rPr>
              <a:t>A</a:t>
            </a:r>
          </a:p>
          <a:p>
            <a:pPr algn="ctr"/>
            <a:r>
              <a:rPr lang="en-US" sz="11000" dirty="0" smtClean="0">
                <a:solidFill>
                  <a:srgbClr val="800080"/>
                </a:solidFill>
                <a:effectLst>
                  <a:outerShdw blurRad="38100" dist="38100" dir="2700000" algn="tl">
                    <a:srgbClr val="000000">
                      <a:alpha val="43137"/>
                    </a:srgbClr>
                  </a:outerShdw>
                </a:effectLst>
                <a:latin typeface="Impact" panose="020B0806030902050204" pitchFamily="34" charset="0"/>
              </a:rPr>
              <a:t>N</a:t>
            </a:r>
            <a:endParaRPr lang="en-US" sz="11000" dirty="0">
              <a:solidFill>
                <a:srgbClr val="800080"/>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19467762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56A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338328"/>
            <a:ext cx="6199211" cy="61386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wpid-facebook_like_thum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762000"/>
            <a:ext cx="1585912" cy="135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 name="Picture 2" descr="wpid-facebook_like_thum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162800" y="2728173"/>
            <a:ext cx="1585912" cy="135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8995787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56A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81000"/>
            <a:ext cx="8200468" cy="609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496820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56A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762000"/>
            <a:ext cx="6758609"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2" descr="wpid-facebook_like_thum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762000"/>
            <a:ext cx="1585912" cy="135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5" name="Picture 2" descr="wpid-facebook_like_thum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391400" y="2895600"/>
            <a:ext cx="1585912" cy="135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816033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56A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990600"/>
            <a:ext cx="8485668" cy="464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843290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56A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99" y="504164"/>
            <a:ext cx="5969035" cy="54394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wpid-facebook_like_thum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914400"/>
            <a:ext cx="1585912" cy="135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 name="Picture 2" descr="wpid-facebook_like_thum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934200" y="2819400"/>
            <a:ext cx="1585912" cy="135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9804229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56A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32" y="304800"/>
            <a:ext cx="8527560" cy="6004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436943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583" y="990600"/>
            <a:ext cx="6242304"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971237"/>
            <a:ext cx="1584325"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7086600" y="3048000"/>
            <a:ext cx="1584325"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8775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70" y="914400"/>
            <a:ext cx="8208574" cy="495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79716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internetmonk.com/wp-content/uploads/The_Darkness_Wall_By_Kon_2560X160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972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4990" y="1905506"/>
            <a:ext cx="5486400" cy="3046988"/>
          </a:xfrm>
          <a:prstGeom prst="rect">
            <a:avLst/>
          </a:prstGeom>
          <a:noFill/>
        </p:spPr>
        <p:txBody>
          <a:bodyPr wrap="square" rtlCol="0">
            <a:spAutoFit/>
          </a:bodyPr>
          <a:lstStyle/>
          <a:p>
            <a:pPr algn="ctr"/>
            <a:r>
              <a:rPr lang="en-US" sz="4800" dirty="0" smtClean="0">
                <a:solidFill>
                  <a:prstClr val="white"/>
                </a:solidFill>
                <a:latin typeface="Impact" panose="020B0806030902050204" pitchFamily="34" charset="0"/>
              </a:rPr>
              <a:t>HELLO!</a:t>
            </a:r>
          </a:p>
          <a:p>
            <a:pPr algn="ctr"/>
            <a:endParaRPr lang="en-US" sz="4800" dirty="0">
              <a:solidFill>
                <a:prstClr val="white"/>
              </a:solidFill>
              <a:latin typeface="Impact" panose="020B0806030902050204" pitchFamily="34" charset="0"/>
            </a:endParaRPr>
          </a:p>
          <a:p>
            <a:pPr algn="ctr"/>
            <a:r>
              <a:rPr lang="en-US" sz="4800" dirty="0" smtClean="0">
                <a:solidFill>
                  <a:prstClr val="white"/>
                </a:solidFill>
                <a:latin typeface="Impact" panose="020B0806030902050204" pitchFamily="34" charset="0"/>
              </a:rPr>
              <a:t>IS THERE ANYBODY OUT THERE?</a:t>
            </a:r>
            <a:endParaRPr lang="en-US" sz="4800" dirty="0">
              <a:solidFill>
                <a:prstClr val="white"/>
              </a:solidFill>
              <a:latin typeface="Impact" panose="020B0806030902050204" pitchFamily="34" charset="0"/>
            </a:endParaRPr>
          </a:p>
        </p:txBody>
      </p:sp>
    </p:spTree>
    <p:extLst>
      <p:ext uri="{BB962C8B-B14F-4D97-AF65-F5344CB8AC3E}">
        <p14:creationId xmlns:p14="http://schemas.microsoft.com/office/powerpoint/2010/main" val="3500034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08" y="609600"/>
            <a:ext cx="6430148" cy="525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wpid-facebook_like_thum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1066800"/>
            <a:ext cx="1585912" cy="135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 name="Picture 3" descr="wpid-facebook_like_thum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162800" y="2971800"/>
            <a:ext cx="1585912" cy="135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616155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282" y="533400"/>
            <a:ext cx="8001000" cy="52915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67194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04800"/>
            <a:ext cx="4724400" cy="62406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wpid-facebook_like_thum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1066800"/>
            <a:ext cx="1585912" cy="135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 name="Picture 3" descr="wpid-facebook_like_thum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553200" y="2895600"/>
            <a:ext cx="1585912" cy="135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11061389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28600"/>
            <a:ext cx="7315200" cy="6293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672404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57199"/>
            <a:ext cx="5181600" cy="5649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wpid-facebook_like_thum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1066800"/>
            <a:ext cx="1585912" cy="135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 name="Picture 3" descr="wpid-facebook_like_thum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553200" y="2895600"/>
            <a:ext cx="1585912" cy="135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5889064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457200"/>
            <a:ext cx="7391400" cy="58114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281965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81000"/>
            <a:ext cx="5562600" cy="6110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wpid-facebook_like_thum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1066800"/>
            <a:ext cx="1585912" cy="135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 name="Picture 3" descr="wpid-facebook_like_thum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705600" y="3048000"/>
            <a:ext cx="1585912" cy="135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8270032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25548"/>
            <a:ext cx="7497139" cy="60119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655988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759908"/>
            <a:ext cx="6324600" cy="51836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wpid-facebook_like_thum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1066800"/>
            <a:ext cx="1585912" cy="135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6" name="Picture 5" descr="wpid-facebook_like_thum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162800" y="3200400"/>
            <a:ext cx="1585912" cy="135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14585492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28" y="1143000"/>
            <a:ext cx="8356944"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739104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omnicheer.com/blog/image.axd?picture=/MainImages/2014/09/Taylor-Swift-Shake-It-Off-Music-Video-as-Cheerleader-1989-First-Pop-Alb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5140280"/>
            <a:ext cx="8686800" cy="1631216"/>
          </a:xfrm>
          <a:prstGeom prst="rect">
            <a:avLst/>
          </a:prstGeom>
          <a:noFill/>
        </p:spPr>
        <p:txBody>
          <a:bodyPr wrap="square" rtlCol="0">
            <a:spAutoFit/>
          </a:bodyPr>
          <a:lstStyle/>
          <a:p>
            <a:pPr algn="ctr"/>
            <a:r>
              <a:rPr lang="en-US" sz="10000" dirty="0" smtClean="0">
                <a:solidFill>
                  <a:srgbClr val="0056AC"/>
                </a:solidFill>
                <a:latin typeface="Impact" panose="020B0806030902050204" pitchFamily="34" charset="0"/>
              </a:rPr>
              <a:t>SHAKE IT OFF!</a:t>
            </a:r>
            <a:endParaRPr lang="en-US" sz="10000" dirty="0">
              <a:solidFill>
                <a:srgbClr val="0056AC"/>
              </a:solidFill>
              <a:latin typeface="Impact" panose="020B0806030902050204" pitchFamily="34" charset="0"/>
            </a:endParaRPr>
          </a:p>
        </p:txBody>
      </p:sp>
    </p:spTree>
    <p:extLst>
      <p:ext uri="{BB962C8B-B14F-4D97-AF65-F5344CB8AC3E}">
        <p14:creationId xmlns:p14="http://schemas.microsoft.com/office/powerpoint/2010/main" val="527465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3999" cy="8595788"/>
          </a:xfrm>
          <a:prstGeom prst="rect">
            <a:avLst/>
          </a:prstGeom>
        </p:spPr>
      </p:pic>
      <p:sp>
        <p:nvSpPr>
          <p:cNvPr id="3" name="TextBox 2"/>
          <p:cNvSpPr txBox="1"/>
          <p:nvPr/>
        </p:nvSpPr>
        <p:spPr>
          <a:xfrm>
            <a:off x="304800" y="5029200"/>
            <a:ext cx="8610600" cy="1661993"/>
          </a:xfrm>
          <a:prstGeom prst="rect">
            <a:avLst/>
          </a:prstGeom>
          <a:noFill/>
        </p:spPr>
        <p:txBody>
          <a:bodyPr wrap="square" rtlCol="0">
            <a:spAutoFit/>
          </a:bodyPr>
          <a:lstStyle/>
          <a:p>
            <a:r>
              <a:rPr lang="en-US" sz="6600" dirty="0" smtClean="0">
                <a:solidFill>
                  <a:prstClr val="white"/>
                </a:solidFill>
                <a:effectLst>
                  <a:outerShdw blurRad="38100" dist="38100" dir="2700000" algn="tl">
                    <a:srgbClr val="000000">
                      <a:alpha val="43137"/>
                    </a:srgbClr>
                  </a:outerShdw>
                </a:effectLst>
                <a:latin typeface="Impact" panose="020B0806030902050204" pitchFamily="34" charset="0"/>
              </a:rPr>
              <a:t>KEEP LOOKING AHEAD</a:t>
            </a:r>
          </a:p>
          <a:p>
            <a:r>
              <a:rPr lang="en-US" sz="3600" dirty="0" smtClean="0">
                <a:solidFill>
                  <a:prstClr val="white"/>
                </a:solidFill>
                <a:effectLst>
                  <a:outerShdw blurRad="38100" dist="38100" dir="2700000" algn="tl">
                    <a:srgbClr val="000000">
                      <a:alpha val="43137"/>
                    </a:srgbClr>
                  </a:outerShdw>
                </a:effectLst>
                <a:latin typeface="Bookman Old Style" panose="02050604050505020204" pitchFamily="18" charset="0"/>
              </a:rPr>
              <a:t>#</a:t>
            </a:r>
            <a:r>
              <a:rPr lang="en-US" sz="3600" dirty="0" err="1" smtClean="0">
                <a:solidFill>
                  <a:prstClr val="white"/>
                </a:solidFill>
                <a:effectLst>
                  <a:outerShdw blurRad="38100" dist="38100" dir="2700000" algn="tl">
                    <a:srgbClr val="000000">
                      <a:alpha val="43137"/>
                    </a:srgbClr>
                  </a:outerShdw>
                </a:effectLst>
                <a:latin typeface="Bookman Old Style" panose="02050604050505020204" pitchFamily="18" charset="0"/>
              </a:rPr>
              <a:t>FatCatFriday</a:t>
            </a:r>
            <a:r>
              <a:rPr lang="en-US" sz="3600" dirty="0" smtClean="0">
                <a:solidFill>
                  <a:prstClr val="white"/>
                </a:solidFill>
                <a:effectLst>
                  <a:outerShdw blurRad="38100" dist="38100" dir="2700000" algn="tl">
                    <a:srgbClr val="000000">
                      <a:alpha val="43137"/>
                    </a:srgbClr>
                  </a:outerShdw>
                </a:effectLst>
                <a:latin typeface="Bookman Old Style" panose="02050604050505020204" pitchFamily="18" charset="0"/>
              </a:rPr>
              <a:t> #</a:t>
            </a:r>
            <a:r>
              <a:rPr lang="en-US" sz="3600" dirty="0" err="1" smtClean="0">
                <a:solidFill>
                  <a:prstClr val="white"/>
                </a:solidFill>
                <a:effectLst>
                  <a:outerShdw blurRad="38100" dist="38100" dir="2700000" algn="tl">
                    <a:srgbClr val="000000">
                      <a:alpha val="43137"/>
                    </a:srgbClr>
                  </a:outerShdw>
                </a:effectLst>
                <a:latin typeface="Bookman Old Style" panose="02050604050505020204" pitchFamily="18" charset="0"/>
              </a:rPr>
              <a:t>MarburyAndMadison</a:t>
            </a:r>
            <a:endParaRPr lang="en-US" sz="3600" dirty="0">
              <a:solidFill>
                <a:prstClr val="white"/>
              </a:solidFill>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14052876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10510"/>
            <a:ext cx="8991600" cy="1371599"/>
          </a:xfrm>
        </p:spPr>
        <p:txBody>
          <a:bodyPr>
            <a:normAutofit/>
          </a:bodyPr>
          <a:lstStyle/>
          <a:p>
            <a:r>
              <a:rPr lang="en-US" dirty="0" smtClean="0">
                <a:solidFill>
                  <a:schemeClr val="bg1"/>
                </a:solidFill>
              </a:rPr>
              <a:t>Social Networking Overhaul: Twitter</a:t>
            </a:r>
            <a:endParaRPr lang="en-US" dirty="0">
              <a:solidFill>
                <a:schemeClr val="bg1"/>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19044494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7674" y="609600"/>
            <a:ext cx="8229600" cy="1143000"/>
          </a:xfrm>
        </p:spPr>
        <p:txBody>
          <a:bodyPr>
            <a:normAutofit fontScale="90000"/>
          </a:bodyPr>
          <a:lstStyle/>
          <a:p>
            <a:r>
              <a:rPr lang="en-US" dirty="0"/>
              <a:t>Social Networking Charge </a:t>
            </a:r>
            <a:r>
              <a:rPr lang="en-US" dirty="0" smtClean="0"/>
              <a:t/>
            </a:r>
            <a:br>
              <a:rPr lang="en-US" dirty="0" smtClean="0"/>
            </a:br>
            <a:r>
              <a:rPr lang="en-US" dirty="0" smtClean="0"/>
              <a:t>January</a:t>
            </a:r>
            <a:r>
              <a:rPr lang="en-US" dirty="0"/>
              <a:t>, 2010 </a:t>
            </a:r>
            <a:br>
              <a:rPr lang="en-US" dirty="0"/>
            </a:br>
            <a:endParaRPr lang="en-US" dirty="0"/>
          </a:p>
        </p:txBody>
      </p:sp>
      <p:sp>
        <p:nvSpPr>
          <p:cNvPr id="6" name="Rectangle 5"/>
          <p:cNvSpPr/>
          <p:nvPr/>
        </p:nvSpPr>
        <p:spPr>
          <a:xfrm>
            <a:off x="477674" y="3505200"/>
            <a:ext cx="8197403" cy="2003625"/>
          </a:xfrm>
          <a:prstGeom prst="rect">
            <a:avLst/>
          </a:prstGeom>
        </p:spPr>
        <p:txBody>
          <a:bodyPr wrap="square">
            <a:spAutoFit/>
          </a:bodyPr>
          <a:lstStyle/>
          <a:p>
            <a:pPr>
              <a:lnSpc>
                <a:spcPct val="115000"/>
              </a:lnSpc>
              <a:spcAft>
                <a:spcPts val="750"/>
              </a:spcAft>
            </a:pPr>
            <a:r>
              <a:rPr lang="en-US" sz="1350" dirty="0">
                <a:latin typeface="Calibri" panose="020F0502020204030204" pitchFamily="34" charset="0"/>
                <a:ea typeface="Calibri" panose="020F0502020204030204" pitchFamily="34" charset="0"/>
                <a:cs typeface="Times New Roman" panose="02020603050405020304" pitchFamily="18" charset="0"/>
              </a:rPr>
              <a:t>Social networking tools provide opportunities and responsibilities a modern academic law library must fully seize.  This does not mean the library must use every tool at once or use them in the identical way other libraries are.  The tools will change over time and rapidly, so</a:t>
            </a:r>
            <a:r>
              <a:rPr lang="en-US" sz="1350" b="1" dirty="0">
                <a:latin typeface="Calibri" panose="020F0502020204030204" pitchFamily="34" charset="0"/>
                <a:ea typeface="Calibri" panose="020F0502020204030204" pitchFamily="34" charset="0"/>
                <a:cs typeface="Times New Roman" panose="02020603050405020304" pitchFamily="18" charset="0"/>
              </a:rPr>
              <a:t> we need a plan that will enable us to adapt our efforts to new social networking utilities that will in our careers supplement or supplant Twitter, Facebook and others in use today</a:t>
            </a:r>
            <a:r>
              <a:rPr lang="en-US" sz="1350" dirty="0">
                <a:latin typeface="Calibri" panose="020F0502020204030204" pitchFamily="34" charset="0"/>
                <a:ea typeface="Calibri" panose="020F0502020204030204" pitchFamily="34" charset="0"/>
                <a:cs typeface="Times New Roman" panose="02020603050405020304" pitchFamily="18" charset="0"/>
              </a:rPr>
              <a:t>.  Guiding these initiatives we need to establish our organizational social networking identity by determining how these tools can advance the library’s mission, implementing policies, procedures, and protocols to guide us in their proper use, and understanding our educational mission with regard to teaching students how to use these tools properly in legal study and law practice by example of how the library uses them and instruction.</a:t>
            </a:r>
          </a:p>
        </p:txBody>
      </p:sp>
    </p:spTree>
    <p:extLst>
      <p:ext uri="{BB962C8B-B14F-4D97-AF65-F5344CB8AC3E}">
        <p14:creationId xmlns:p14="http://schemas.microsoft.com/office/powerpoint/2010/main" val="124712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Time Sink</a:t>
            </a:r>
            <a:br>
              <a:rPr lang="en-US" dirty="0"/>
            </a:br>
            <a:endParaRPr lang="en-US" dirty="0"/>
          </a:p>
        </p:txBody>
      </p:sp>
      <p:sp>
        <p:nvSpPr>
          <p:cNvPr id="7" name="Rectangle 6"/>
          <p:cNvSpPr/>
          <p:nvPr/>
        </p:nvSpPr>
        <p:spPr>
          <a:xfrm>
            <a:off x="6324600" y="6269101"/>
            <a:ext cx="2667000" cy="369332"/>
          </a:xfrm>
          <a:prstGeom prst="rect">
            <a:avLst/>
          </a:prstGeom>
        </p:spPr>
        <p:txBody>
          <a:bodyPr wrap="square">
            <a:spAutoFit/>
          </a:bodyPr>
          <a:lstStyle/>
          <a:p>
            <a:r>
              <a:rPr lang="en-US" dirty="0" err="1" smtClean="0"/>
              <a:t>bogenfreund</a:t>
            </a:r>
            <a:r>
              <a:rPr lang="en-US" dirty="0" smtClean="0"/>
              <a:t>/556656621</a:t>
            </a:r>
            <a:r>
              <a:rPr lang="en-US" dirty="0"/>
              <a:t>/</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9018" y="1600200"/>
            <a:ext cx="4525963" cy="4525963"/>
          </a:xfrm>
        </p:spPr>
      </p:pic>
    </p:spTree>
    <p:extLst>
      <p:ext uri="{BB962C8B-B14F-4D97-AF65-F5344CB8AC3E}">
        <p14:creationId xmlns:p14="http://schemas.microsoft.com/office/powerpoint/2010/main" val="18021562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Talking to Myself</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05000" y="2057400"/>
            <a:ext cx="5105400" cy="3391444"/>
          </a:xfrm>
        </p:spPr>
      </p:pic>
      <p:sp>
        <p:nvSpPr>
          <p:cNvPr id="6" name="Rectangle 5"/>
          <p:cNvSpPr/>
          <p:nvPr/>
        </p:nvSpPr>
        <p:spPr>
          <a:xfrm>
            <a:off x="6553200" y="6240977"/>
            <a:ext cx="2362199" cy="369332"/>
          </a:xfrm>
          <a:prstGeom prst="rect">
            <a:avLst/>
          </a:prstGeom>
        </p:spPr>
        <p:txBody>
          <a:bodyPr wrap="square">
            <a:spAutoFit/>
          </a:bodyPr>
          <a:lstStyle/>
          <a:p>
            <a:r>
              <a:rPr lang="en-US" dirty="0" smtClean="0"/>
              <a:t>tealeaves/379089984</a:t>
            </a:r>
            <a:endParaRPr lang="en-US" dirty="0"/>
          </a:p>
        </p:txBody>
      </p:sp>
    </p:spTree>
    <p:extLst>
      <p:ext uri="{BB962C8B-B14F-4D97-AF65-F5344CB8AC3E}">
        <p14:creationId xmlns:p14="http://schemas.microsoft.com/office/powerpoint/2010/main" val="40573930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3754" y="457200"/>
            <a:ext cx="8229600" cy="1143000"/>
          </a:xfrm>
        </p:spPr>
        <p:txBody>
          <a:bodyPr>
            <a:normAutofit fontScale="90000"/>
          </a:bodyPr>
          <a:lstStyle/>
          <a:p>
            <a:r>
              <a:rPr lang="en-US" dirty="0"/>
              <a:t>Set a N</a:t>
            </a:r>
            <a:r>
              <a:rPr lang="en-US" dirty="0" smtClean="0"/>
              <a:t>ew </a:t>
            </a:r>
            <a:r>
              <a:rPr lang="en-US" dirty="0"/>
              <a:t>G</a:t>
            </a:r>
            <a:r>
              <a:rPr lang="en-US" dirty="0" smtClean="0"/>
              <a:t>oal</a:t>
            </a:r>
            <a:r>
              <a:rPr lang="en-US" dirty="0"/>
              <a:t/>
            </a:r>
            <a:br>
              <a:rPr lang="en-US" dirty="0"/>
            </a:br>
            <a:r>
              <a:rPr lang="en-US" dirty="0"/>
              <a:t/>
            </a:r>
            <a:br>
              <a:rPr lang="en-US" dirty="0"/>
            </a:br>
            <a:endParaRPr lang="en-US" dirty="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6400" y="1447800"/>
            <a:ext cx="6034617" cy="4525963"/>
          </a:xfrm>
        </p:spPr>
      </p:pic>
      <p:sp>
        <p:nvSpPr>
          <p:cNvPr id="2" name="Rectangle 1"/>
          <p:cNvSpPr/>
          <p:nvPr/>
        </p:nvSpPr>
        <p:spPr>
          <a:xfrm>
            <a:off x="6096000" y="6161332"/>
            <a:ext cx="2188741" cy="369332"/>
          </a:xfrm>
          <a:prstGeom prst="rect">
            <a:avLst/>
          </a:prstGeom>
        </p:spPr>
        <p:txBody>
          <a:bodyPr wrap="none">
            <a:spAutoFit/>
          </a:bodyPr>
          <a:lstStyle/>
          <a:p>
            <a:r>
              <a:rPr lang="en-US" dirty="0" smtClean="0"/>
              <a:t>g_kat26/3379203924</a:t>
            </a:r>
            <a:endParaRPr lang="en-US" dirty="0"/>
          </a:p>
        </p:txBody>
      </p:sp>
    </p:spTree>
    <p:extLst>
      <p:ext uri="{BB962C8B-B14F-4D97-AF65-F5344CB8AC3E}">
        <p14:creationId xmlns:p14="http://schemas.microsoft.com/office/powerpoint/2010/main" val="30183349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3754" y="457200"/>
            <a:ext cx="8229600" cy="1143000"/>
          </a:xfrm>
        </p:spPr>
        <p:txBody>
          <a:bodyPr>
            <a:normAutofit fontScale="90000"/>
          </a:bodyPr>
          <a:lstStyle/>
          <a:p>
            <a:r>
              <a:rPr lang="en-US" dirty="0" smtClean="0"/>
              <a:t>Finding My </a:t>
            </a:r>
            <a:r>
              <a:rPr lang="en-US" dirty="0"/>
              <a:t>Peeps</a:t>
            </a:r>
            <a:br>
              <a:rPr lang="en-US" dirty="0"/>
            </a:br>
            <a:r>
              <a:rPr lang="en-US" dirty="0"/>
              <a:t/>
            </a:r>
            <a:br>
              <a:rPr lang="en-US" dirty="0"/>
            </a:br>
            <a:endParaRPr lang="en-US" dirty="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54527" y="1635369"/>
            <a:ext cx="4525963" cy="4525963"/>
          </a:xfrm>
        </p:spPr>
      </p:pic>
      <p:sp>
        <p:nvSpPr>
          <p:cNvPr id="2" name="Rectangle 1"/>
          <p:cNvSpPr/>
          <p:nvPr/>
        </p:nvSpPr>
        <p:spPr>
          <a:xfrm>
            <a:off x="6096000" y="6161332"/>
            <a:ext cx="2053126" cy="369332"/>
          </a:xfrm>
          <a:prstGeom prst="rect">
            <a:avLst/>
          </a:prstGeom>
        </p:spPr>
        <p:txBody>
          <a:bodyPr wrap="none">
            <a:spAutoFit/>
          </a:bodyPr>
          <a:lstStyle/>
          <a:p>
            <a:r>
              <a:rPr lang="en-US" dirty="0" err="1"/>
              <a:t>azadam</a:t>
            </a:r>
            <a:r>
              <a:rPr lang="en-US" dirty="0"/>
              <a:t>/129855494</a:t>
            </a:r>
          </a:p>
        </p:txBody>
      </p:sp>
    </p:spTree>
    <p:extLst>
      <p:ext uri="{BB962C8B-B14F-4D97-AF65-F5344CB8AC3E}">
        <p14:creationId xmlns:p14="http://schemas.microsoft.com/office/powerpoint/2010/main" val="38364808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little less talk, a lot more listen</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2136407"/>
            <a:ext cx="5105400" cy="3391444"/>
          </a:xfrm>
        </p:spPr>
      </p:pic>
      <p:sp>
        <p:nvSpPr>
          <p:cNvPr id="6" name="Rectangle 5"/>
          <p:cNvSpPr/>
          <p:nvPr/>
        </p:nvSpPr>
        <p:spPr>
          <a:xfrm>
            <a:off x="6324601" y="6449206"/>
            <a:ext cx="2819399" cy="369332"/>
          </a:xfrm>
          <a:prstGeom prst="rect">
            <a:avLst/>
          </a:prstGeom>
        </p:spPr>
        <p:txBody>
          <a:bodyPr wrap="square">
            <a:spAutoFit/>
          </a:bodyPr>
          <a:lstStyle/>
          <a:p>
            <a:r>
              <a:rPr lang="en-US" dirty="0" err="1"/>
              <a:t>jonaschansen</a:t>
            </a:r>
            <a:r>
              <a:rPr lang="en-US" dirty="0"/>
              <a:t>/476908525/</a:t>
            </a:r>
          </a:p>
        </p:txBody>
      </p:sp>
      <p:sp>
        <p:nvSpPr>
          <p:cNvPr id="7" name="Curved Down Arrow 6"/>
          <p:cNvSpPr/>
          <p:nvPr/>
        </p:nvSpPr>
        <p:spPr>
          <a:xfrm>
            <a:off x="2160190" y="1412876"/>
            <a:ext cx="4823619" cy="1143000"/>
          </a:xfrm>
          <a:prstGeom prst="curved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3301" y="2724375"/>
            <a:ext cx="5562600" cy="3710720"/>
          </a:xfrm>
          <a:prstGeom prst="rect">
            <a:avLst/>
          </a:prstGeom>
        </p:spPr>
      </p:pic>
    </p:spTree>
    <p:extLst>
      <p:ext uri="{BB962C8B-B14F-4D97-AF65-F5344CB8AC3E}">
        <p14:creationId xmlns:p14="http://schemas.microsoft.com/office/powerpoint/2010/main" val="122745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3754" y="457200"/>
            <a:ext cx="8229600" cy="1143000"/>
          </a:xfrm>
        </p:spPr>
        <p:txBody>
          <a:bodyPr>
            <a:normAutofit fontScale="90000"/>
          </a:bodyPr>
          <a:lstStyle/>
          <a:p>
            <a:r>
              <a:rPr lang="en-US" dirty="0" smtClean="0"/>
              <a:t>Lists, Lists, Lists </a:t>
            </a:r>
            <a:r>
              <a:rPr lang="en-US" dirty="0"/>
              <a:t/>
            </a:r>
            <a:br>
              <a:rPr lang="en-US" dirty="0"/>
            </a:br>
            <a:endParaRPr lang="en-US" dirty="0"/>
          </a:p>
        </p:txBody>
      </p:sp>
      <p:sp>
        <p:nvSpPr>
          <p:cNvPr id="2" name="Rectangle 1"/>
          <p:cNvSpPr/>
          <p:nvPr/>
        </p:nvSpPr>
        <p:spPr>
          <a:xfrm>
            <a:off x="451683" y="6196501"/>
            <a:ext cx="2772618" cy="369332"/>
          </a:xfrm>
          <a:prstGeom prst="rect">
            <a:avLst/>
          </a:prstGeom>
        </p:spPr>
        <p:txBody>
          <a:bodyPr wrap="none">
            <a:spAutoFit/>
          </a:bodyPr>
          <a:lstStyle/>
          <a:p>
            <a:r>
              <a:rPr lang="en-US" dirty="0"/>
              <a:t>familyartstudio5614643257</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1635369"/>
            <a:ext cx="4525963" cy="4525963"/>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2209800"/>
            <a:ext cx="7712081" cy="3574806"/>
          </a:xfrm>
          <a:prstGeom prst="rect">
            <a:avLst/>
          </a:prstGeom>
        </p:spPr>
      </p:pic>
      <p:sp>
        <p:nvSpPr>
          <p:cNvPr id="8" name="Curved Down Arrow 7"/>
          <p:cNvSpPr/>
          <p:nvPr/>
        </p:nvSpPr>
        <p:spPr>
          <a:xfrm>
            <a:off x="2136744" y="1333500"/>
            <a:ext cx="4823619" cy="1143000"/>
          </a:xfrm>
          <a:prstGeom prst="curved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0487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Hello, Hootsuite!</a:t>
            </a:r>
            <a:endParaRPr lang="en-US" dirty="0"/>
          </a:p>
        </p:txBody>
      </p:sp>
      <p:pic>
        <p:nvPicPr>
          <p:cNvPr id="1028" name="Picture 4" descr="https://s3.amazonaws.com/crowdcontent/crowdblog/hootsuite-socialmediamanagement-logo.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5667" y="2895600"/>
            <a:ext cx="7620000"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384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ytimg.com/vi/1FEgb5WQigs/maxres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72200" y="457200"/>
            <a:ext cx="2590800" cy="4524315"/>
          </a:xfrm>
          <a:prstGeom prst="rect">
            <a:avLst/>
          </a:prstGeom>
          <a:solidFill>
            <a:srgbClr val="53A9FF">
              <a:alpha val="50000"/>
            </a:srgbClr>
          </a:solidFill>
        </p:spPr>
        <p:txBody>
          <a:bodyPr wrap="square" rtlCol="0">
            <a:spAutoFit/>
          </a:bodyPr>
          <a:lstStyle/>
          <a:p>
            <a:pPr algn="ctr"/>
            <a:r>
              <a:rPr lang="en-US" sz="3600" b="1" dirty="0" smtClean="0">
                <a:solidFill>
                  <a:prstClr val="white"/>
                </a:solidFill>
                <a:latin typeface="Bookman Old Style" panose="02050604050505020204" pitchFamily="18" charset="0"/>
              </a:rPr>
              <a:t>I don’t know where I’m going.</a:t>
            </a:r>
          </a:p>
          <a:p>
            <a:pPr algn="ctr"/>
            <a:r>
              <a:rPr lang="en-US" sz="3600" b="1" dirty="0" smtClean="0">
                <a:solidFill>
                  <a:prstClr val="white"/>
                </a:solidFill>
                <a:latin typeface="Bookman Old Style" panose="02050604050505020204" pitchFamily="18" charset="0"/>
              </a:rPr>
              <a:t>Only God knows where I’ve been.</a:t>
            </a:r>
            <a:endParaRPr lang="en-US" sz="3600" b="1" dirty="0">
              <a:solidFill>
                <a:prstClr val="white"/>
              </a:solidFill>
              <a:latin typeface="Bookman Old Style" panose="02050604050505020204" pitchFamily="18" charset="0"/>
            </a:endParaRPr>
          </a:p>
        </p:txBody>
      </p:sp>
    </p:spTree>
    <p:extLst>
      <p:ext uri="{BB962C8B-B14F-4D97-AF65-F5344CB8AC3E}">
        <p14:creationId xmlns:p14="http://schemas.microsoft.com/office/powerpoint/2010/main" val="11055073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Talk </a:t>
            </a:r>
            <a:r>
              <a:rPr lang="en-US" dirty="0"/>
              <a:t>A</a:t>
            </a:r>
            <a:r>
              <a:rPr lang="en-US" dirty="0" smtClean="0"/>
              <a:t>mongst </a:t>
            </a:r>
            <a:r>
              <a:rPr lang="en-US" dirty="0"/>
              <a:t>Y</a:t>
            </a:r>
            <a:r>
              <a:rPr lang="en-US" dirty="0" smtClean="0"/>
              <a:t>ourselves…</a:t>
            </a:r>
            <a:endParaRPr lang="en-US" dirty="0"/>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1795" r="1585"/>
          <a:stretch/>
        </p:blipFill>
        <p:spPr>
          <a:xfrm>
            <a:off x="2057400" y="1828799"/>
            <a:ext cx="4648200" cy="3848643"/>
          </a:xfrm>
        </p:spPr>
      </p:pic>
      <p:sp>
        <p:nvSpPr>
          <p:cNvPr id="6" name="Rectangle 5"/>
          <p:cNvSpPr/>
          <p:nvPr/>
        </p:nvSpPr>
        <p:spPr>
          <a:xfrm>
            <a:off x="3276601" y="6449206"/>
            <a:ext cx="5867400" cy="369332"/>
          </a:xfrm>
          <a:prstGeom prst="rect">
            <a:avLst/>
          </a:prstGeom>
        </p:spPr>
        <p:txBody>
          <a:bodyPr wrap="square">
            <a:spAutoFit/>
          </a:bodyPr>
          <a:lstStyle/>
          <a:p>
            <a:r>
              <a:rPr lang="en-US" dirty="0" smtClean="0"/>
              <a:t>Sadly blatant thievery w</a:t>
            </a:r>
            <a:r>
              <a:rPr lang="en-US" dirty="0"/>
              <a:t>/ apologies to http://blog.krrb.com/</a:t>
            </a:r>
          </a:p>
        </p:txBody>
      </p:sp>
    </p:spTree>
    <p:extLst>
      <p:ext uri="{BB962C8B-B14F-4D97-AF65-F5344CB8AC3E}">
        <p14:creationId xmlns:p14="http://schemas.microsoft.com/office/powerpoint/2010/main" val="23713976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Adjustments</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00200" y="1828800"/>
            <a:ext cx="5593872" cy="3733800"/>
          </a:xfrm>
        </p:spPr>
      </p:pic>
      <p:sp>
        <p:nvSpPr>
          <p:cNvPr id="6" name="Rectangle 5"/>
          <p:cNvSpPr/>
          <p:nvPr/>
        </p:nvSpPr>
        <p:spPr>
          <a:xfrm>
            <a:off x="6553199" y="6449206"/>
            <a:ext cx="2590801" cy="369332"/>
          </a:xfrm>
          <a:prstGeom prst="rect">
            <a:avLst/>
          </a:prstGeom>
        </p:spPr>
        <p:txBody>
          <a:bodyPr wrap="square">
            <a:spAutoFit/>
          </a:bodyPr>
          <a:lstStyle/>
          <a:p>
            <a:r>
              <a:rPr lang="en-US" dirty="0" err="1"/>
              <a:t>oldonliner</a:t>
            </a:r>
            <a:r>
              <a:rPr lang="en-US" dirty="0"/>
              <a:t>/7036781245</a:t>
            </a:r>
          </a:p>
        </p:txBody>
      </p:sp>
    </p:spTree>
    <p:extLst>
      <p:ext uri="{BB962C8B-B14F-4D97-AF65-F5344CB8AC3E}">
        <p14:creationId xmlns:p14="http://schemas.microsoft.com/office/powerpoint/2010/main" val="39419533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52800"/>
            <a:ext cx="7772400" cy="1470025"/>
          </a:xfrm>
        </p:spPr>
        <p:txBody>
          <a:bodyPr>
            <a:normAutofit fontScale="90000"/>
          </a:bodyPr>
          <a:lstStyle/>
          <a:p>
            <a:r>
              <a:rPr lang="en-US" sz="6000" dirty="0" smtClean="0"/>
              <a:t>Listen  &gt; Inform &gt; </a:t>
            </a:r>
            <a:r>
              <a:rPr lang="en-US" sz="6000" dirty="0" smtClean="0"/>
              <a:t>Love…</a:t>
            </a:r>
            <a:br>
              <a:rPr lang="en-US" sz="6000" dirty="0" smtClean="0"/>
            </a:br>
            <a:r>
              <a:rPr lang="en-US" sz="6000" dirty="0" smtClean="0"/>
              <a:t>(and be a little funny)</a:t>
            </a:r>
            <a:endParaRPr lang="en-US" sz="6000" dirty="0"/>
          </a:p>
        </p:txBody>
      </p:sp>
      <p:sp>
        <p:nvSpPr>
          <p:cNvPr id="3" name="Text Placeholder 2"/>
          <p:cNvSpPr>
            <a:spLocks noGrp="1"/>
          </p:cNvSpPr>
          <p:nvPr>
            <p:ph type="subTitle" idx="1"/>
          </p:nvPr>
        </p:nvSpPr>
        <p:spPr>
          <a:xfrm>
            <a:off x="1371600" y="1989137"/>
            <a:ext cx="6400800" cy="1752600"/>
          </a:xfrm>
        </p:spPr>
        <p:txBody>
          <a:bodyPr/>
          <a:lstStyle/>
          <a:p>
            <a:r>
              <a:rPr lang="en-US" dirty="0" smtClean="0"/>
              <a:t>My goal now…</a:t>
            </a:r>
            <a:endParaRPr lang="en-US" dirty="0"/>
          </a:p>
        </p:txBody>
      </p:sp>
    </p:spTree>
    <p:extLst>
      <p:ext uri="{BB962C8B-B14F-4D97-AF65-F5344CB8AC3E}">
        <p14:creationId xmlns:p14="http://schemas.microsoft.com/office/powerpoint/2010/main" val="12807675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553199" y="6449206"/>
            <a:ext cx="2590801" cy="369332"/>
          </a:xfrm>
          <a:prstGeom prst="rect">
            <a:avLst/>
          </a:prstGeom>
        </p:spPr>
        <p:txBody>
          <a:bodyPr wrap="square">
            <a:spAutoFit/>
          </a:bodyPr>
          <a:lstStyle/>
          <a:p>
            <a:r>
              <a:rPr lang="en-US" dirty="0"/>
              <a:t>greggoconnell56487830</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5573" y="1676400"/>
            <a:ext cx="2992854" cy="3993776"/>
          </a:xfrm>
          <a:prstGeom prst="rect">
            <a:avLst/>
          </a:prstGeom>
        </p:spPr>
      </p:pic>
      <p:sp>
        <p:nvSpPr>
          <p:cNvPr id="7" name="Title 6"/>
          <p:cNvSpPr>
            <a:spLocks noGrp="1"/>
          </p:cNvSpPr>
          <p:nvPr>
            <p:ph type="title"/>
          </p:nvPr>
        </p:nvSpPr>
        <p:spPr/>
        <p:txBody>
          <a:bodyPr/>
          <a:lstStyle/>
          <a:p>
            <a:r>
              <a:rPr lang="en-US" dirty="0" smtClean="0"/>
              <a:t>How’s that working out for you?</a:t>
            </a:r>
            <a:endParaRPr lang="en-US" dirty="0"/>
          </a:p>
        </p:txBody>
      </p:sp>
    </p:spTree>
    <p:extLst>
      <p:ext uri="{BB962C8B-B14F-4D97-AF65-F5344CB8AC3E}">
        <p14:creationId xmlns:p14="http://schemas.microsoft.com/office/powerpoint/2010/main" val="12559314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Alumni interaction – </a:t>
            </a:r>
            <a:r>
              <a:rPr lang="en-US" dirty="0" smtClean="0"/>
              <a:t>Listen*</a:t>
            </a:r>
            <a:endParaRPr lang="en-US" dirty="0"/>
          </a:p>
        </p:txBody>
      </p:sp>
      <p:sp>
        <p:nvSpPr>
          <p:cNvPr id="5" name="Cloud Callout 4"/>
          <p:cNvSpPr/>
          <p:nvPr/>
        </p:nvSpPr>
        <p:spPr>
          <a:xfrm>
            <a:off x="838200" y="1408113"/>
            <a:ext cx="4267200" cy="2924175"/>
          </a:xfrm>
          <a:prstGeom prst="cloudCallout">
            <a:avLst>
              <a:gd name="adj1" fmla="val 78773"/>
              <a:gd name="adj2" fmla="val 686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accent3">
                    <a:lumMod val="20000"/>
                    <a:lumOff val="80000"/>
                  </a:schemeClr>
                </a:solidFill>
              </a:rPr>
              <a:t>“Anyone know of a good podcast?”</a:t>
            </a:r>
            <a:endParaRPr lang="en-US" sz="3600" dirty="0">
              <a:solidFill>
                <a:schemeClr val="accent3">
                  <a:lumMod val="20000"/>
                  <a:lumOff val="80000"/>
                </a:schemeClr>
              </a:solidFill>
            </a:endParaRPr>
          </a:p>
        </p:txBody>
      </p:sp>
      <p:pic>
        <p:nvPicPr>
          <p:cNvPr id="6" name="Content Placeholder 5"/>
          <p:cNvPicPr>
            <a:picLocks noGrp="1" noChangeAspect="1"/>
          </p:cNvPicPr>
          <p:nvPr>
            <p:ph idx="1"/>
          </p:nvPr>
        </p:nvPicPr>
        <p:blipFill>
          <a:blip r:embed="rId3"/>
          <a:stretch>
            <a:fillRect/>
          </a:stretch>
        </p:blipFill>
        <p:spPr>
          <a:xfrm>
            <a:off x="6629400" y="4343400"/>
            <a:ext cx="2262982" cy="2262982"/>
          </a:xfrm>
          <a:prstGeom prst="rect">
            <a:avLst/>
          </a:prstGeom>
        </p:spPr>
      </p:pic>
      <p:sp>
        <p:nvSpPr>
          <p:cNvPr id="7" name="TextBox 6"/>
          <p:cNvSpPr txBox="1"/>
          <p:nvPr/>
        </p:nvSpPr>
        <p:spPr>
          <a:xfrm>
            <a:off x="685800" y="4800600"/>
            <a:ext cx="2971800" cy="1477328"/>
          </a:xfrm>
          <a:prstGeom prst="rect">
            <a:avLst/>
          </a:prstGeom>
          <a:noFill/>
        </p:spPr>
        <p:txBody>
          <a:bodyPr wrap="square" rtlCol="0">
            <a:spAutoFit/>
          </a:bodyPr>
          <a:lstStyle/>
          <a:p>
            <a:r>
              <a:rPr lang="en-US" dirty="0" smtClean="0"/>
              <a:t>* Note: Tony_Be also likes R&amp;B and rap, lives in major MO city, and has an adorable toddler. How do I know this? 81K tweets</a:t>
            </a:r>
            <a:endParaRPr lang="en-US" dirty="0"/>
          </a:p>
        </p:txBody>
      </p:sp>
    </p:spTree>
    <p:extLst>
      <p:ext uri="{BB962C8B-B14F-4D97-AF65-F5344CB8AC3E}">
        <p14:creationId xmlns:p14="http://schemas.microsoft.com/office/powerpoint/2010/main" val="37773632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20000"/>
                    <a:lumOff val="80000"/>
                  </a:schemeClr>
                </a:solidFill>
              </a:rPr>
              <a:t>Alumni interaction – Inform</a:t>
            </a:r>
            <a:endParaRPr lang="en-US" dirty="0">
              <a:solidFill>
                <a:schemeClr val="accent3">
                  <a:lumMod val="20000"/>
                  <a:lumOff val="80000"/>
                </a:schemeClr>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1981200"/>
            <a:ext cx="8376698" cy="3276600"/>
          </a:xfrm>
        </p:spPr>
      </p:pic>
    </p:spTree>
    <p:extLst>
      <p:ext uri="{BB962C8B-B14F-4D97-AF65-F5344CB8AC3E}">
        <p14:creationId xmlns:p14="http://schemas.microsoft.com/office/powerpoint/2010/main" val="41593995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20000"/>
                    <a:lumOff val="80000"/>
                  </a:schemeClr>
                </a:solidFill>
              </a:rPr>
              <a:t>Alumni interaction – and love</a:t>
            </a:r>
            <a:endParaRPr lang="en-US" dirty="0">
              <a:solidFill>
                <a:schemeClr val="accent3">
                  <a:lumMod val="20000"/>
                  <a:lumOff val="80000"/>
                </a:schemeClr>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43200" y="1422400"/>
            <a:ext cx="3657600" cy="5271247"/>
          </a:xfrm>
        </p:spPr>
      </p:pic>
      <p:sp>
        <p:nvSpPr>
          <p:cNvPr id="3" name="Oval 2"/>
          <p:cNvSpPr/>
          <p:nvPr/>
        </p:nvSpPr>
        <p:spPr>
          <a:xfrm>
            <a:off x="4495800" y="5964984"/>
            <a:ext cx="1143000" cy="762000"/>
          </a:xfrm>
          <a:prstGeom prst="ellipse">
            <a:avLst/>
          </a:prstGeom>
          <a:noFill/>
          <a:ln w="34925" cmpd="thickThi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52567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3">
                    <a:lumMod val="20000"/>
                    <a:lumOff val="80000"/>
                  </a:schemeClr>
                </a:solidFill>
              </a:rPr>
              <a:t>Alumni interaction</a:t>
            </a:r>
            <a:br>
              <a:rPr lang="en-US" dirty="0" smtClean="0">
                <a:solidFill>
                  <a:schemeClr val="accent3">
                    <a:lumMod val="20000"/>
                    <a:lumOff val="80000"/>
                  </a:schemeClr>
                </a:solidFill>
              </a:rPr>
            </a:br>
            <a:r>
              <a:rPr lang="en-US" dirty="0" smtClean="0">
                <a:solidFill>
                  <a:schemeClr val="accent3">
                    <a:lumMod val="20000"/>
                    <a:lumOff val="80000"/>
                  </a:schemeClr>
                </a:solidFill>
              </a:rPr>
              <a:t>Listen</a:t>
            </a:r>
            <a:r>
              <a:rPr lang="en-US" dirty="0">
                <a:solidFill>
                  <a:schemeClr val="accent3">
                    <a:lumMod val="20000"/>
                    <a:lumOff val="80000"/>
                  </a:schemeClr>
                </a:solidFill>
              </a:rPr>
              <a:t> </a:t>
            </a:r>
            <a:r>
              <a:rPr lang="en-US" dirty="0" smtClean="0">
                <a:solidFill>
                  <a:schemeClr val="accent3">
                    <a:lumMod val="20000"/>
                    <a:lumOff val="80000"/>
                  </a:schemeClr>
                </a:solidFill>
              </a:rPr>
              <a:t>&gt; </a:t>
            </a:r>
            <a:r>
              <a:rPr lang="en-US" dirty="0" smtClean="0">
                <a:solidFill>
                  <a:schemeClr val="accent3">
                    <a:lumMod val="20000"/>
                    <a:lumOff val="80000"/>
                  </a:schemeClr>
                </a:solidFill>
              </a:rPr>
              <a:t>Inform </a:t>
            </a:r>
            <a:r>
              <a:rPr lang="en-US" dirty="0" smtClean="0">
                <a:solidFill>
                  <a:schemeClr val="accent3">
                    <a:lumMod val="20000"/>
                    <a:lumOff val="80000"/>
                  </a:schemeClr>
                </a:solidFill>
              </a:rPr>
              <a:t>&gt; </a:t>
            </a:r>
            <a:r>
              <a:rPr lang="en-US" dirty="0" smtClean="0">
                <a:solidFill>
                  <a:schemeClr val="accent3">
                    <a:lumMod val="20000"/>
                    <a:lumOff val="80000"/>
                  </a:schemeClr>
                </a:solidFill>
              </a:rPr>
              <a:t>Love</a:t>
            </a:r>
            <a:endParaRPr lang="en-US" dirty="0">
              <a:solidFill>
                <a:schemeClr val="accent3">
                  <a:lumMod val="20000"/>
                  <a:lumOff val="80000"/>
                </a:schemeClr>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3259" y="1981200"/>
            <a:ext cx="6399780" cy="3276600"/>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0931" y="3182937"/>
            <a:ext cx="5610225" cy="26003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514600"/>
            <a:ext cx="8581671" cy="3698081"/>
          </a:xfrm>
          <a:prstGeom prst="rect">
            <a:avLst/>
          </a:prstGeom>
        </p:spPr>
      </p:pic>
    </p:spTree>
    <p:extLst>
      <p:ext uri="{BB962C8B-B14F-4D97-AF65-F5344CB8AC3E}">
        <p14:creationId xmlns:p14="http://schemas.microsoft.com/office/powerpoint/2010/main" val="91094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3">
                    <a:lumMod val="20000"/>
                    <a:lumOff val="80000"/>
                  </a:schemeClr>
                </a:solidFill>
              </a:rPr>
              <a:t>Alumni interaction – </a:t>
            </a:r>
            <a:br>
              <a:rPr lang="en-US" dirty="0" smtClean="0">
                <a:solidFill>
                  <a:schemeClr val="accent3">
                    <a:lumMod val="20000"/>
                    <a:lumOff val="80000"/>
                  </a:schemeClr>
                </a:solidFill>
              </a:rPr>
            </a:br>
            <a:r>
              <a:rPr lang="en-US" dirty="0" smtClean="0">
                <a:solidFill>
                  <a:schemeClr val="accent3">
                    <a:lumMod val="20000"/>
                    <a:lumOff val="80000"/>
                  </a:schemeClr>
                </a:solidFill>
              </a:rPr>
              <a:t>and add a little personality</a:t>
            </a:r>
            <a:endParaRPr lang="en-US" dirty="0">
              <a:solidFill>
                <a:schemeClr val="accent3">
                  <a:lumMod val="20000"/>
                  <a:lumOff val="80000"/>
                </a:schemeClr>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638" y="1828800"/>
            <a:ext cx="8483162" cy="2514600"/>
          </a:xfrm>
        </p:spPr>
      </p:pic>
    </p:spTree>
    <p:extLst>
      <p:ext uri="{BB962C8B-B14F-4D97-AF65-F5344CB8AC3E}">
        <p14:creationId xmlns:p14="http://schemas.microsoft.com/office/powerpoint/2010/main" val="14880123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3">
                    <a:lumMod val="20000"/>
                    <a:lumOff val="80000"/>
                  </a:schemeClr>
                </a:solidFill>
              </a:rPr>
              <a:t>Alumni interaction – </a:t>
            </a:r>
            <a:br>
              <a:rPr lang="en-US" dirty="0" smtClean="0">
                <a:solidFill>
                  <a:schemeClr val="accent3">
                    <a:lumMod val="20000"/>
                    <a:lumOff val="80000"/>
                  </a:schemeClr>
                </a:solidFill>
              </a:rPr>
            </a:br>
            <a:r>
              <a:rPr lang="en-US" dirty="0" smtClean="0">
                <a:solidFill>
                  <a:schemeClr val="accent3">
                    <a:lumMod val="20000"/>
                    <a:lumOff val="80000"/>
                  </a:schemeClr>
                </a:solidFill>
              </a:rPr>
              <a:t>we get love, too!</a:t>
            </a:r>
            <a:endParaRPr lang="en-US" dirty="0">
              <a:solidFill>
                <a:schemeClr val="accent3">
                  <a:lumMod val="20000"/>
                  <a:lumOff val="80000"/>
                </a:schemeClr>
              </a:solidFill>
            </a:endParaRPr>
          </a:p>
        </p:txBody>
      </p:sp>
      <p:pic>
        <p:nvPicPr>
          <p:cNvPr id="3" name="Picture 2"/>
          <p:cNvPicPr>
            <a:picLocks noChangeAspect="1"/>
          </p:cNvPicPr>
          <p:nvPr/>
        </p:nvPicPr>
        <p:blipFill>
          <a:blip r:embed="rId2"/>
          <a:stretch>
            <a:fillRect/>
          </a:stretch>
        </p:blipFill>
        <p:spPr>
          <a:xfrm>
            <a:off x="313012" y="1752600"/>
            <a:ext cx="8517975" cy="4343400"/>
          </a:xfrm>
          <a:prstGeom prst="rect">
            <a:avLst/>
          </a:prstGeom>
        </p:spPr>
      </p:pic>
    </p:spTree>
    <p:extLst>
      <p:ext uri="{BB962C8B-B14F-4D97-AF65-F5344CB8AC3E}">
        <p14:creationId xmlns:p14="http://schemas.microsoft.com/office/powerpoint/2010/main" val="24904088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267004"/>
            <a:ext cx="3823778" cy="3461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76200"/>
            <a:ext cx="3180901" cy="6682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1707" y="76200"/>
            <a:ext cx="3448942" cy="541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228600" y="914400"/>
            <a:ext cx="1835689" cy="1384995"/>
          </a:xfrm>
          <a:prstGeom prst="rect">
            <a:avLst/>
          </a:prstGeom>
          <a:noFill/>
        </p:spPr>
        <p:txBody>
          <a:bodyPr wrap="square" rtlCol="0">
            <a:spAutoFit/>
          </a:bodyPr>
          <a:lstStyle/>
          <a:p>
            <a:pPr algn="ctr"/>
            <a:r>
              <a:rPr lang="en-US" sz="4200" dirty="0" smtClean="0">
                <a:solidFill>
                  <a:prstClr val="black"/>
                </a:solidFill>
                <a:latin typeface="Bookman Old Style" panose="02050604050505020204" pitchFamily="18" charset="0"/>
              </a:rPr>
              <a:t>FIRST TRY</a:t>
            </a:r>
            <a:endParaRPr lang="en-US" sz="4200" dirty="0">
              <a:solidFill>
                <a:prstClr val="black"/>
              </a:solidFill>
              <a:latin typeface="Bookman Old Style" panose="02050604050505020204" pitchFamily="18" charset="0"/>
            </a:endParaRPr>
          </a:p>
        </p:txBody>
      </p:sp>
    </p:spTree>
    <p:extLst>
      <p:ext uri="{BB962C8B-B14F-4D97-AF65-F5344CB8AC3E}">
        <p14:creationId xmlns:p14="http://schemas.microsoft.com/office/powerpoint/2010/main" val="13572886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20000"/>
                    <a:lumOff val="80000"/>
                  </a:schemeClr>
                </a:solidFill>
              </a:rPr>
              <a:t>Students - Listen</a:t>
            </a:r>
            <a:endParaRPr lang="en-US" dirty="0">
              <a:solidFill>
                <a:schemeClr val="accent3">
                  <a:lumMod val="20000"/>
                  <a:lumOff val="80000"/>
                </a:schemeClr>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1485900"/>
            <a:ext cx="8107166" cy="3886200"/>
          </a:xfrm>
        </p:spPr>
      </p:pic>
      <p:sp>
        <p:nvSpPr>
          <p:cNvPr id="5" name="Oval 4"/>
          <p:cNvSpPr/>
          <p:nvPr/>
        </p:nvSpPr>
        <p:spPr>
          <a:xfrm>
            <a:off x="533400" y="1676400"/>
            <a:ext cx="2133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91067" y="3276600"/>
            <a:ext cx="1667933" cy="266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40267" y="4781550"/>
            <a:ext cx="1667933" cy="266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438400" y="3962400"/>
            <a:ext cx="990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43353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20000"/>
                    <a:lumOff val="80000"/>
                  </a:schemeClr>
                </a:solidFill>
              </a:rPr>
              <a:t>Student – </a:t>
            </a:r>
            <a:r>
              <a:rPr lang="en-US" dirty="0" smtClean="0">
                <a:solidFill>
                  <a:schemeClr val="accent3">
                    <a:lumMod val="20000"/>
                    <a:lumOff val="80000"/>
                  </a:schemeClr>
                </a:solidFill>
              </a:rPr>
              <a:t>Listen </a:t>
            </a:r>
            <a:r>
              <a:rPr lang="en-US" dirty="0" smtClean="0">
                <a:solidFill>
                  <a:schemeClr val="accent3">
                    <a:lumMod val="20000"/>
                    <a:lumOff val="80000"/>
                  </a:schemeClr>
                </a:solidFill>
              </a:rPr>
              <a:t>&gt; </a:t>
            </a:r>
            <a:r>
              <a:rPr lang="en-US" dirty="0" smtClean="0">
                <a:solidFill>
                  <a:schemeClr val="accent3">
                    <a:lumMod val="20000"/>
                    <a:lumOff val="80000"/>
                  </a:schemeClr>
                </a:solidFill>
              </a:rPr>
              <a:t>Inform </a:t>
            </a:r>
            <a:r>
              <a:rPr lang="en-US" dirty="0" smtClean="0">
                <a:solidFill>
                  <a:schemeClr val="accent3">
                    <a:lumMod val="20000"/>
                    <a:lumOff val="80000"/>
                  </a:schemeClr>
                </a:solidFill>
              </a:rPr>
              <a:t>&gt; </a:t>
            </a:r>
            <a:r>
              <a:rPr lang="en-US" dirty="0" smtClean="0">
                <a:solidFill>
                  <a:schemeClr val="accent3">
                    <a:lumMod val="20000"/>
                    <a:lumOff val="80000"/>
                  </a:schemeClr>
                </a:solidFill>
              </a:rPr>
              <a:t>Love</a:t>
            </a:r>
            <a:endParaRPr lang="en-US" dirty="0">
              <a:solidFill>
                <a:schemeClr val="accent3">
                  <a:lumMod val="20000"/>
                  <a:lumOff val="80000"/>
                </a:schemeClr>
              </a:solidFill>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1409171"/>
            <a:ext cx="6791325" cy="2219325"/>
          </a:xfrm>
        </p:spPr>
      </p:pic>
      <p:pic>
        <p:nvPicPr>
          <p:cNvPr id="12" name="Picture 11"/>
          <p:cNvPicPr>
            <a:picLocks noChangeAspect="1"/>
          </p:cNvPicPr>
          <p:nvPr/>
        </p:nvPicPr>
        <p:blipFill>
          <a:blip r:embed="rId4"/>
          <a:stretch>
            <a:fillRect/>
          </a:stretch>
        </p:blipFill>
        <p:spPr>
          <a:xfrm>
            <a:off x="1600200" y="1891775"/>
            <a:ext cx="6876190" cy="2857143"/>
          </a:xfrm>
          <a:prstGeom prst="rect">
            <a:avLst/>
          </a:prstGeom>
        </p:spPr>
      </p:pic>
      <p:pic>
        <p:nvPicPr>
          <p:cNvPr id="14" name="Picture 13"/>
          <p:cNvPicPr>
            <a:picLocks noChangeAspect="1"/>
          </p:cNvPicPr>
          <p:nvPr/>
        </p:nvPicPr>
        <p:blipFill>
          <a:blip r:embed="rId5"/>
          <a:stretch>
            <a:fillRect/>
          </a:stretch>
        </p:blipFill>
        <p:spPr>
          <a:xfrm>
            <a:off x="228599" y="1417638"/>
            <a:ext cx="8775153" cy="3763962"/>
          </a:xfrm>
          <a:prstGeom prst="rect">
            <a:avLst/>
          </a:prstGeom>
        </p:spPr>
      </p:pic>
    </p:spTree>
    <p:extLst>
      <p:ext uri="{BB962C8B-B14F-4D97-AF65-F5344CB8AC3E}">
        <p14:creationId xmlns:p14="http://schemas.microsoft.com/office/powerpoint/2010/main" val="372018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551" t="12500" r="25503" b="10227"/>
          <a:stretch/>
        </p:blipFill>
        <p:spPr>
          <a:xfrm>
            <a:off x="228600" y="304800"/>
            <a:ext cx="8765819" cy="5638800"/>
          </a:xfrm>
          <a:prstGeom prst="rect">
            <a:avLst/>
          </a:prstGeom>
        </p:spPr>
      </p:pic>
      <p:sp>
        <p:nvSpPr>
          <p:cNvPr id="3" name="Oval 2"/>
          <p:cNvSpPr/>
          <p:nvPr/>
        </p:nvSpPr>
        <p:spPr>
          <a:xfrm>
            <a:off x="204787" y="2971800"/>
            <a:ext cx="8765819" cy="13716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55331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Us</a:t>
            </a:r>
            <a:endParaRPr lang="en-US" dirty="0"/>
          </a:p>
        </p:txBody>
      </p:sp>
      <p:sp>
        <p:nvSpPr>
          <p:cNvPr id="3" name="Content Placeholder 2"/>
          <p:cNvSpPr>
            <a:spLocks noGrp="1"/>
          </p:cNvSpPr>
          <p:nvPr>
            <p:ph sz="half" idx="1"/>
          </p:nvPr>
        </p:nvSpPr>
        <p:spPr>
          <a:xfrm>
            <a:off x="457200" y="1676400"/>
            <a:ext cx="3822320" cy="3017520"/>
          </a:xfrm>
        </p:spPr>
        <p:txBody>
          <a:bodyPr>
            <a:noAutofit/>
          </a:bodyPr>
          <a:lstStyle/>
          <a:p>
            <a:pPr marL="0" indent="0">
              <a:lnSpc>
                <a:spcPct val="120000"/>
              </a:lnSpc>
              <a:spcBef>
                <a:spcPts val="0"/>
              </a:spcBef>
              <a:buNone/>
            </a:pPr>
            <a:r>
              <a:rPr lang="en-US" sz="2000" dirty="0"/>
              <a:t>Cindy </a:t>
            </a:r>
            <a:r>
              <a:rPr lang="en-US" sz="2000" dirty="0" smtClean="0"/>
              <a:t>Bassett</a:t>
            </a:r>
          </a:p>
          <a:p>
            <a:pPr marL="0" indent="0">
              <a:lnSpc>
                <a:spcPct val="120000"/>
              </a:lnSpc>
              <a:spcBef>
                <a:spcPts val="0"/>
              </a:spcBef>
              <a:buNone/>
            </a:pPr>
            <a:r>
              <a:rPr lang="en-US" sz="2000" dirty="0" smtClean="0"/>
              <a:t>Electronic Services Librarian </a:t>
            </a:r>
          </a:p>
          <a:p>
            <a:pPr marL="0" indent="0">
              <a:lnSpc>
                <a:spcPct val="120000"/>
              </a:lnSpc>
              <a:spcBef>
                <a:spcPts val="0"/>
              </a:spcBef>
              <a:buNone/>
            </a:pPr>
            <a:r>
              <a:rPr lang="en-US" sz="2000" dirty="0" smtClean="0"/>
              <a:t>University </a:t>
            </a:r>
            <a:r>
              <a:rPr lang="en-US" sz="2000" dirty="0"/>
              <a:t>of Missouri Law School </a:t>
            </a:r>
            <a:r>
              <a:rPr lang="en-US" sz="2000" dirty="0" smtClean="0"/>
              <a:t>Library</a:t>
            </a:r>
          </a:p>
          <a:p>
            <a:pPr marL="0" indent="0">
              <a:lnSpc>
                <a:spcPct val="120000"/>
              </a:lnSpc>
              <a:spcBef>
                <a:spcPts val="0"/>
              </a:spcBef>
              <a:buNone/>
            </a:pPr>
            <a:endParaRPr lang="en-US" sz="2000" dirty="0" smtClean="0"/>
          </a:p>
          <a:p>
            <a:pPr marL="0" indent="0">
              <a:lnSpc>
                <a:spcPct val="120000"/>
              </a:lnSpc>
              <a:spcBef>
                <a:spcPts val="0"/>
              </a:spcBef>
              <a:buNone/>
            </a:pPr>
            <a:r>
              <a:rPr lang="en-US" sz="2000" dirty="0" smtClean="0"/>
              <a:t>573-884-9150 </a:t>
            </a:r>
          </a:p>
          <a:p>
            <a:pPr marL="0" indent="0">
              <a:lnSpc>
                <a:spcPct val="120000"/>
              </a:lnSpc>
              <a:spcBef>
                <a:spcPts val="0"/>
              </a:spcBef>
              <a:buNone/>
            </a:pPr>
            <a:r>
              <a:rPr lang="en-US" sz="2000" dirty="0" smtClean="0">
                <a:hlinkClick r:id="rId3"/>
              </a:rPr>
              <a:t>bassettcw@missouri.edu</a:t>
            </a:r>
            <a:endParaRPr lang="en-US" sz="2000" dirty="0" smtClean="0"/>
          </a:p>
          <a:p>
            <a:pPr marL="0" indent="0">
              <a:lnSpc>
                <a:spcPct val="120000"/>
              </a:lnSpc>
              <a:spcBef>
                <a:spcPts val="0"/>
              </a:spcBef>
              <a:buNone/>
            </a:pPr>
            <a:r>
              <a:rPr lang="en-US" sz="2000" dirty="0">
                <a:hlinkClick r:id="rId4"/>
              </a:rPr>
              <a:t>https://</a:t>
            </a:r>
            <a:r>
              <a:rPr lang="en-US" sz="2000" dirty="0" smtClean="0">
                <a:hlinkClick r:id="rId4"/>
              </a:rPr>
              <a:t>twitter.com/MULawLibrary</a:t>
            </a:r>
            <a:r>
              <a:rPr lang="en-US" sz="2000" dirty="0" smtClean="0"/>
              <a:t> </a:t>
            </a:r>
          </a:p>
        </p:txBody>
      </p:sp>
      <p:sp>
        <p:nvSpPr>
          <p:cNvPr id="4" name="Content Placeholder 3"/>
          <p:cNvSpPr>
            <a:spLocks noGrp="1"/>
          </p:cNvSpPr>
          <p:nvPr>
            <p:ph sz="half" idx="2"/>
          </p:nvPr>
        </p:nvSpPr>
        <p:spPr/>
        <p:txBody>
          <a:bodyPr>
            <a:noAutofit/>
          </a:bodyPr>
          <a:lstStyle/>
          <a:p>
            <a:pPr marL="0" indent="0">
              <a:spcBef>
                <a:spcPts val="0"/>
              </a:spcBef>
              <a:buNone/>
            </a:pPr>
            <a:r>
              <a:rPr lang="en-US" sz="2000" dirty="0" smtClean="0"/>
              <a:t>Corie </a:t>
            </a:r>
            <a:r>
              <a:rPr lang="en-US" sz="2000" dirty="0" err="1" smtClean="0"/>
              <a:t>Dugas</a:t>
            </a:r>
            <a:endParaRPr lang="en-US" sz="2000" dirty="0" smtClean="0"/>
          </a:p>
          <a:p>
            <a:pPr marL="0" indent="0">
              <a:spcBef>
                <a:spcPts val="0"/>
              </a:spcBef>
              <a:buNone/>
            </a:pPr>
            <a:r>
              <a:rPr lang="en-US" sz="2000" dirty="0" smtClean="0"/>
              <a:t>Outreach and Public Services Librarian</a:t>
            </a:r>
          </a:p>
          <a:p>
            <a:pPr marL="0" indent="0">
              <a:spcBef>
                <a:spcPts val="0"/>
              </a:spcBef>
              <a:buNone/>
            </a:pPr>
            <a:r>
              <a:rPr lang="en-US" sz="2000" dirty="0" smtClean="0"/>
              <a:t>Saint Louis University Law Library </a:t>
            </a:r>
          </a:p>
          <a:p>
            <a:pPr marL="0" indent="0">
              <a:spcBef>
                <a:spcPts val="0"/>
              </a:spcBef>
              <a:buNone/>
            </a:pPr>
            <a:endParaRPr lang="en-US" sz="2000" dirty="0" smtClean="0"/>
          </a:p>
          <a:p>
            <a:pPr marL="0" indent="0">
              <a:spcBef>
                <a:spcPts val="0"/>
              </a:spcBef>
              <a:buNone/>
            </a:pPr>
            <a:endParaRPr lang="en-US" sz="2000" dirty="0" smtClean="0"/>
          </a:p>
          <a:p>
            <a:pPr marL="0" indent="0">
              <a:spcBef>
                <a:spcPts val="0"/>
              </a:spcBef>
              <a:buNone/>
            </a:pPr>
            <a:r>
              <a:rPr lang="en-US" sz="2000" dirty="0" smtClean="0"/>
              <a:t>314-977-3449 </a:t>
            </a:r>
          </a:p>
          <a:p>
            <a:pPr marL="0" indent="0">
              <a:spcBef>
                <a:spcPts val="0"/>
              </a:spcBef>
              <a:buNone/>
            </a:pPr>
            <a:r>
              <a:rPr lang="en-US" sz="2000" dirty="0" smtClean="0">
                <a:hlinkClick r:id="rId5"/>
              </a:rPr>
              <a:t>cdugas@slu.edu</a:t>
            </a:r>
            <a:endParaRPr lang="en-US" sz="2000" dirty="0" smtClean="0"/>
          </a:p>
          <a:p>
            <a:pPr marL="0" indent="0">
              <a:spcBef>
                <a:spcPts val="0"/>
              </a:spcBef>
              <a:buNone/>
            </a:pPr>
            <a:r>
              <a:rPr lang="en-US" sz="2000" dirty="0">
                <a:hlinkClick r:id="rId6"/>
              </a:rPr>
              <a:t>https://www.facebook.com/SLU-Law-Library-128831620502018</a:t>
            </a:r>
            <a:r>
              <a:rPr lang="en-US" sz="2000" dirty="0" smtClean="0">
                <a:hlinkClick r:id="rId6"/>
              </a:rPr>
              <a:t>/</a:t>
            </a:r>
            <a:r>
              <a:rPr lang="en-US" sz="2000" dirty="0" smtClean="0"/>
              <a:t> </a:t>
            </a:r>
            <a:endParaRPr lang="en-US" sz="2000" dirty="0"/>
          </a:p>
          <a:p>
            <a:pPr marL="0" indent="0">
              <a:spcBef>
                <a:spcPts val="0"/>
              </a:spcBef>
              <a:buNone/>
            </a:pPr>
            <a:endParaRPr lang="en-US" sz="2000" dirty="0"/>
          </a:p>
          <a:p>
            <a:pPr marL="0" indent="0">
              <a:spcBef>
                <a:spcPts val="0"/>
              </a:spcBef>
              <a:buNone/>
            </a:pPr>
            <a:endParaRPr lang="en-US" sz="2000" dirty="0"/>
          </a:p>
        </p:txBody>
      </p:sp>
    </p:spTree>
    <p:extLst>
      <p:ext uri="{BB962C8B-B14F-4D97-AF65-F5344CB8AC3E}">
        <p14:creationId xmlns:p14="http://schemas.microsoft.com/office/powerpoint/2010/main" val="5336416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62695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71341"/>
            <a:ext cx="2819400" cy="39503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371341"/>
            <a:ext cx="3160277" cy="39503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399" y="371341"/>
            <a:ext cx="3077595" cy="39503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Oval 4"/>
          <p:cNvSpPr/>
          <p:nvPr/>
        </p:nvSpPr>
        <p:spPr>
          <a:xfrm>
            <a:off x="457200" y="2133600"/>
            <a:ext cx="1828800" cy="533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6019800" y="2349858"/>
            <a:ext cx="1828800" cy="533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3048000" y="2308538"/>
            <a:ext cx="1828800" cy="533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74" name="Picture 2" descr="http://pix.iemoji.com/images/emoji/apple/8.3/256/smiling-face-with-open-mout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475" y="5178078"/>
            <a:ext cx="1549650" cy="15496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1479" y="4610637"/>
            <a:ext cx="1524000" cy="938719"/>
          </a:xfrm>
          <a:prstGeom prst="rect">
            <a:avLst/>
          </a:prstGeom>
          <a:noFill/>
        </p:spPr>
        <p:txBody>
          <a:bodyPr wrap="square" rtlCol="0">
            <a:spAutoFit/>
          </a:bodyPr>
          <a:lstStyle/>
          <a:p>
            <a:r>
              <a:rPr lang="en-US" sz="5500" dirty="0" smtClean="0">
                <a:solidFill>
                  <a:srgbClr val="C00000"/>
                </a:solidFill>
                <a:latin typeface="Bookman Old Style" panose="02050604050505020204" pitchFamily="18" charset="0"/>
              </a:rPr>
              <a:t>522</a:t>
            </a:r>
            <a:endParaRPr lang="en-US" sz="5500" dirty="0">
              <a:solidFill>
                <a:srgbClr val="C00000"/>
              </a:solidFill>
              <a:latin typeface="Bookman Old Style" panose="02050604050505020204" pitchFamily="18" charset="0"/>
            </a:endParaRPr>
          </a:p>
        </p:txBody>
      </p:sp>
      <p:pic>
        <p:nvPicPr>
          <p:cNvPr id="3076" name="Picture 4" descr="http://pix.iemoji.com/images/emoji/apple/8.3/256/crying-fac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8105" y="4807951"/>
            <a:ext cx="1700065" cy="170006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pix.iemoji.com/images/emoji/apple/8.3/256/pensive-fac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4413395"/>
            <a:ext cx="1768108" cy="176810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882196" y="4876800"/>
            <a:ext cx="1524000" cy="938719"/>
          </a:xfrm>
          <a:prstGeom prst="rect">
            <a:avLst/>
          </a:prstGeom>
          <a:noFill/>
        </p:spPr>
        <p:txBody>
          <a:bodyPr wrap="square" rtlCol="0">
            <a:spAutoFit/>
          </a:bodyPr>
          <a:lstStyle/>
          <a:p>
            <a:r>
              <a:rPr lang="en-US" sz="5500" dirty="0" smtClean="0">
                <a:solidFill>
                  <a:srgbClr val="C00000"/>
                </a:solidFill>
                <a:latin typeface="Bookman Old Style" panose="02050604050505020204" pitchFamily="18" charset="0"/>
              </a:rPr>
              <a:t>136</a:t>
            </a:r>
            <a:endParaRPr lang="en-US" sz="5500" dirty="0">
              <a:solidFill>
                <a:srgbClr val="C00000"/>
              </a:solidFill>
              <a:latin typeface="Bookman Old Style" panose="02050604050505020204" pitchFamily="18" charset="0"/>
            </a:endParaRPr>
          </a:p>
        </p:txBody>
      </p:sp>
      <p:sp>
        <p:nvSpPr>
          <p:cNvPr id="10" name="TextBox 9"/>
          <p:cNvSpPr txBox="1"/>
          <p:nvPr/>
        </p:nvSpPr>
        <p:spPr>
          <a:xfrm>
            <a:off x="3200400" y="5610842"/>
            <a:ext cx="1524000" cy="938719"/>
          </a:xfrm>
          <a:prstGeom prst="rect">
            <a:avLst/>
          </a:prstGeom>
          <a:noFill/>
        </p:spPr>
        <p:txBody>
          <a:bodyPr wrap="square" rtlCol="0">
            <a:spAutoFit/>
          </a:bodyPr>
          <a:lstStyle/>
          <a:p>
            <a:r>
              <a:rPr lang="en-US" sz="5500" dirty="0" smtClean="0">
                <a:solidFill>
                  <a:srgbClr val="C00000"/>
                </a:solidFill>
                <a:latin typeface="Bookman Old Style" panose="02050604050505020204" pitchFamily="18" charset="0"/>
              </a:rPr>
              <a:t>81</a:t>
            </a:r>
            <a:endParaRPr lang="en-US" sz="5500" dirty="0">
              <a:solidFill>
                <a:srgbClr val="C00000"/>
              </a:solidFill>
              <a:latin typeface="Bookman Old Style" panose="02050604050505020204" pitchFamily="18" charset="0"/>
            </a:endParaRPr>
          </a:p>
        </p:txBody>
      </p:sp>
    </p:spTree>
    <p:extLst>
      <p:ext uri="{BB962C8B-B14F-4D97-AF65-F5344CB8AC3E}">
        <p14:creationId xmlns:p14="http://schemas.microsoft.com/office/powerpoint/2010/main" val="39636308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
            <a:ext cx="8064321" cy="6927819"/>
          </a:xfrm>
          <a:prstGeom prst="rect">
            <a:avLst/>
          </a:prstGeom>
        </p:spPr>
      </p:pic>
    </p:spTree>
    <p:extLst>
      <p:ext uri="{BB962C8B-B14F-4D97-AF65-F5344CB8AC3E}">
        <p14:creationId xmlns:p14="http://schemas.microsoft.com/office/powerpoint/2010/main" val="33439163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3A9FF">
            <a:alpha val="50000"/>
          </a:srgbClr>
        </a:solidFill>
        <a:effectLst/>
      </p:bgPr>
    </p:bg>
    <p:spTree>
      <p:nvGrpSpPr>
        <p:cNvPr id="1" name=""/>
        <p:cNvGrpSpPr/>
        <p:nvPr/>
      </p:nvGrpSpPr>
      <p:grpSpPr>
        <a:xfrm>
          <a:off x="0" y="0"/>
          <a:ext cx="0" cy="0"/>
          <a:chOff x="0" y="0"/>
          <a:chExt cx="0" cy="0"/>
        </a:xfrm>
      </p:grpSpPr>
      <p:sp>
        <p:nvSpPr>
          <p:cNvPr id="2" name="TextBox 1"/>
          <p:cNvSpPr txBox="1"/>
          <p:nvPr/>
        </p:nvSpPr>
        <p:spPr>
          <a:xfrm>
            <a:off x="3124200" y="2362200"/>
            <a:ext cx="5105400" cy="3477875"/>
          </a:xfrm>
          <a:prstGeom prst="rect">
            <a:avLst/>
          </a:prstGeom>
          <a:noFill/>
        </p:spPr>
        <p:txBody>
          <a:bodyPr wrap="square" rtlCol="0">
            <a:spAutoFit/>
          </a:bodyPr>
          <a:lstStyle/>
          <a:p>
            <a:pPr algn="ctr"/>
            <a:r>
              <a:rPr lang="en-US" sz="5500" dirty="0" smtClean="0">
                <a:solidFill>
                  <a:srgbClr val="0056AC"/>
                </a:solidFill>
                <a:latin typeface="Bookman Old Style" panose="02050604050505020204" pitchFamily="18" charset="0"/>
              </a:rPr>
              <a:t>Funny</a:t>
            </a:r>
          </a:p>
          <a:p>
            <a:pPr algn="ctr"/>
            <a:r>
              <a:rPr lang="en-US" sz="5500" dirty="0" smtClean="0">
                <a:solidFill>
                  <a:srgbClr val="0056AC"/>
                </a:solidFill>
                <a:latin typeface="Bookman Old Style" panose="02050604050505020204" pitchFamily="18" charset="0"/>
              </a:rPr>
              <a:t>Pics of Peps</a:t>
            </a:r>
          </a:p>
          <a:p>
            <a:pPr algn="ctr"/>
            <a:r>
              <a:rPr lang="en-US" sz="5500" dirty="0" smtClean="0">
                <a:solidFill>
                  <a:srgbClr val="0056AC"/>
                </a:solidFill>
                <a:latin typeface="Bookman Old Style" panose="02050604050505020204" pitchFamily="18" charset="0"/>
              </a:rPr>
              <a:t>@ somebody</a:t>
            </a:r>
          </a:p>
          <a:p>
            <a:pPr algn="ctr"/>
            <a:r>
              <a:rPr lang="en-US" sz="5500" dirty="0" smtClean="0">
                <a:solidFill>
                  <a:srgbClr val="0056AC"/>
                </a:solidFill>
                <a:latin typeface="Bookman Old Style" panose="02050604050505020204" pitchFamily="18" charset="0"/>
              </a:rPr>
              <a:t>Quizzes </a:t>
            </a:r>
          </a:p>
        </p:txBody>
      </p:sp>
      <p:sp>
        <p:nvSpPr>
          <p:cNvPr id="3" name="TextBox 2"/>
          <p:cNvSpPr txBox="1"/>
          <p:nvPr/>
        </p:nvSpPr>
        <p:spPr>
          <a:xfrm>
            <a:off x="228600" y="300507"/>
            <a:ext cx="4495800" cy="1785104"/>
          </a:xfrm>
          <a:prstGeom prst="rect">
            <a:avLst/>
          </a:prstGeom>
          <a:noFill/>
        </p:spPr>
        <p:txBody>
          <a:bodyPr wrap="square" rtlCol="0">
            <a:spAutoFit/>
          </a:bodyPr>
          <a:lstStyle/>
          <a:p>
            <a:pPr algn="ctr"/>
            <a:r>
              <a:rPr lang="en-US" sz="5500" dirty="0" smtClean="0">
                <a:solidFill>
                  <a:srgbClr val="0056AC"/>
                </a:solidFill>
                <a:latin typeface="Bookman Old Style" panose="02050604050505020204" pitchFamily="18" charset="0"/>
              </a:rPr>
              <a:t>What works?</a:t>
            </a:r>
          </a:p>
        </p:txBody>
      </p:sp>
    </p:spTree>
    <p:extLst>
      <p:ext uri="{BB962C8B-B14F-4D97-AF65-F5344CB8AC3E}">
        <p14:creationId xmlns:p14="http://schemas.microsoft.com/office/powerpoint/2010/main" val="38805127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1450</TotalTime>
  <Words>974</Words>
  <Application>Microsoft Office PowerPoint</Application>
  <PresentationFormat>On-screen Show (4:3)</PresentationFormat>
  <Paragraphs>137</Paragraphs>
  <Slides>53</Slides>
  <Notes>49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Bookman Old Style</vt:lpstr>
      <vt:lpstr>Calibri</vt:lpstr>
      <vt:lpstr>Impact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Networking Overhaul: Twitter</vt:lpstr>
      <vt:lpstr>Social Networking Charge  January, 2010  </vt:lpstr>
      <vt:lpstr>Time Sink </vt:lpstr>
      <vt:lpstr>Talking to Myself</vt:lpstr>
      <vt:lpstr>Set a New Goal  </vt:lpstr>
      <vt:lpstr>Finding My Peeps  </vt:lpstr>
      <vt:lpstr>A little less talk, a lot more listen</vt:lpstr>
      <vt:lpstr>Lists, Lists, Lists  </vt:lpstr>
      <vt:lpstr>Hello, Hootsuite!</vt:lpstr>
      <vt:lpstr>Talk Amongst Yourselves…</vt:lpstr>
      <vt:lpstr>Adjustments</vt:lpstr>
      <vt:lpstr>Listen  &gt; Inform &gt; Love… (and be a little funny)</vt:lpstr>
      <vt:lpstr>How’s that working out for you?</vt:lpstr>
      <vt:lpstr>Alumni interaction – Listen*</vt:lpstr>
      <vt:lpstr>Alumni interaction – Inform</vt:lpstr>
      <vt:lpstr>Alumni interaction – and love</vt:lpstr>
      <vt:lpstr>Alumni interaction Listen &gt; Inform &gt; Love</vt:lpstr>
      <vt:lpstr>Alumni interaction –  and add a little personality</vt:lpstr>
      <vt:lpstr>Alumni interaction –  we get love, too!</vt:lpstr>
      <vt:lpstr>Students - Listen</vt:lpstr>
      <vt:lpstr>Student – Listen &gt; Inform &gt; Love</vt:lpstr>
      <vt:lpstr>PowerPoint Presentation</vt:lpstr>
      <vt:lpstr>Contact Us</vt:lpstr>
    </vt:vector>
  </TitlesOfParts>
  <Company>Saint Louis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cdugas</dc:creator>
  <cp:lastModifiedBy>MU Law School</cp:lastModifiedBy>
  <cp:revision>102</cp:revision>
  <cp:lastPrinted>2015-10-19T15:31:56Z</cp:lastPrinted>
  <dcterms:created xsi:type="dcterms:W3CDTF">2015-10-12T18:00:27Z</dcterms:created>
  <dcterms:modified xsi:type="dcterms:W3CDTF">2015-10-22T11:24:47Z</dcterms:modified>
</cp:coreProperties>
</file>