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58" r:id="rId6"/>
    <p:sldId id="260" r:id="rId7"/>
    <p:sldId id="259" r:id="rId8"/>
    <p:sldId id="263" r:id="rId9"/>
    <p:sldId id="264" r:id="rId10"/>
    <p:sldId id="265" r:id="rId11"/>
    <p:sldId id="262" r:id="rId12"/>
    <p:sldId id="267" r:id="rId13"/>
    <p:sldId id="269" r:id="rId14"/>
    <p:sldId id="271" r:id="rId15"/>
    <p:sldId id="270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4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2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2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7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8336A-02F1-484D-8A18-CF8C747C6C8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958E7-15BF-4169-B13D-2593BF97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NextGen</a:t>
            </a:r>
            <a:r>
              <a:rPr lang="en-US" dirty="0"/>
              <a:t> Bar Exam: Surveying the Landscape and Preparing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2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EBA8B-D6EC-C502-FA7E-AAA88E27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be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45BED-3C02-72A4-B064-62F8D8508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organization and the structure of the Test Content Specifications may be different than the organization and structure of the Content Scope Outlines</a:t>
            </a:r>
          </a:p>
        </p:txBody>
      </p:sp>
    </p:spTree>
    <p:extLst>
      <p:ext uri="{BB962C8B-B14F-4D97-AF65-F5344CB8AC3E}">
        <p14:creationId xmlns:p14="http://schemas.microsoft.com/office/powerpoint/2010/main" val="3840283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1844-9185-031E-5293-39DE1B07C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0F65D-7CCB-9141-70CF-9FF2BB8D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level of research skills should a newly minted lawyer have?</a:t>
            </a:r>
          </a:p>
          <a:p>
            <a:r>
              <a:rPr lang="en-US" dirty="0"/>
              <a:t>What level of research skills should a practicing lawyer have?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Venn diagram??????</a:t>
            </a:r>
          </a:p>
        </p:txBody>
      </p:sp>
    </p:spTree>
    <p:extLst>
      <p:ext uri="{BB962C8B-B14F-4D97-AF65-F5344CB8AC3E}">
        <p14:creationId xmlns:p14="http://schemas.microsoft.com/office/powerpoint/2010/main" val="1732144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6BEB9D4-F46B-8B1E-A1EA-FE24C492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platform dominance impact the NextGen Bar?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3D839CA-C7D7-EE21-B048-D7494BD35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study of research is itself the study of how our approach to </a:t>
            </a:r>
            <a:r>
              <a:rPr lang="en-US" b="1" dirty="0"/>
              <a:t>gathering knowledge changes depending on how, and with what tools, we pursue it. </a:t>
            </a:r>
            <a:r>
              <a:rPr lang="en-US" dirty="0"/>
              <a:t>As technology continues to inform </a:t>
            </a:r>
            <a:r>
              <a:rPr lang="en-US" b="1" dirty="0"/>
              <a:t>research platforms</a:t>
            </a:r>
            <a:r>
              <a:rPr lang="en-US" dirty="0"/>
              <a:t>, the time we spend studying research is time spent studying how we understand the world we live in, and how we can observe it changing before our eyes.</a:t>
            </a:r>
          </a:p>
          <a:p>
            <a:pPr marL="0" indent="0">
              <a:buNone/>
            </a:pPr>
            <a:r>
              <a:rPr lang="en-US" dirty="0"/>
              <a:t>- NextGen Unites Skills with Doctrine for Today’s Legal Profession</a:t>
            </a:r>
          </a:p>
          <a:p>
            <a:pPr marL="0" indent="0">
              <a:buNone/>
            </a:pPr>
            <a:r>
              <a:rPr lang="en-US" dirty="0"/>
              <a:t>- Dennis C. Prieto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6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205B-6B48-7EF3-3BDB-5EA9ABEC2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Wanda Temm: Served on the Testing Design Task Force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96F2-8DD5-57D7-CCE8-76042C236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From what I have seen so far: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legal research questions seem to be very broad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more about planning research and decisions between sources to research than about constructing searches.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0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61B947-068D-0D4A-0F0E-C4DE04527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714" y="0"/>
            <a:ext cx="522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8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A3AD33-7D34-9F2A-848A-152CE33F5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51" y="124699"/>
            <a:ext cx="7220671" cy="656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6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0862-4E5B-969A-47D1-4B2D189E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A8172-30E4-6D51-9AA1-F61336B5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client matter that requires legal research, identify an accurate way to frame the research questions that need to be answered.</a:t>
            </a:r>
          </a:p>
        </p:txBody>
      </p:sp>
    </p:spTree>
    <p:extLst>
      <p:ext uri="{BB962C8B-B14F-4D97-AF65-F5344CB8AC3E}">
        <p14:creationId xmlns:p14="http://schemas.microsoft.com/office/powerpoint/2010/main" val="3451117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2E75-B7B6-4744-5170-249DA144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FDFA-C154-E1A4-AA00-45CB1AEE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client matter that requires interpretation of a provided legal source (or excerpt) such as a statute, rule, constitutional provision, contract, or judicial opinion, identify which words or elements in the provided source seem legally significant and/or potentially ambiguous.</a:t>
            </a:r>
          </a:p>
        </p:txBody>
      </p:sp>
    </p:spTree>
    <p:extLst>
      <p:ext uri="{BB962C8B-B14F-4D97-AF65-F5344CB8AC3E}">
        <p14:creationId xmlns:p14="http://schemas.microsoft.com/office/powerpoint/2010/main" val="3358031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D5CF-126B-7A5D-AAF4-E8BDAFF5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97446-326D-A3F0-E884-270F58A88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client matter that requires interpretation of a provided legal source (or excerpt) such as a statute, rule, constitutional provision, contract, or judicial opinion, identify efficient research strategies (including appropriate search terms) that are likely to uncover other legal sources to assist in this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3518314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5501-0C48-7BB2-6828-EAD24F57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1BCB-97C8-7C33-D1D1-AEBBFBE0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collection of legal sources (or excerpts) that may be relevant to a client matter, identify the roles and differing characteristics of the sources, including their authoritative weight.</a:t>
            </a:r>
          </a:p>
        </p:txBody>
      </p:sp>
    </p:spTree>
    <p:extLst>
      <p:ext uri="{BB962C8B-B14F-4D97-AF65-F5344CB8AC3E}">
        <p14:creationId xmlns:p14="http://schemas.microsoft.com/office/powerpoint/2010/main" val="68091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 Scope Outlines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2023, NCBE released the Content Scope Outlines for the </a:t>
            </a:r>
            <a:r>
              <a:rPr lang="en-US" dirty="0" err="1"/>
              <a:t>NextGen</a:t>
            </a:r>
            <a:r>
              <a:rPr lang="en-US" dirty="0"/>
              <a:t> bar exam, which is set to launch in 2026. </a:t>
            </a:r>
          </a:p>
          <a:p>
            <a:r>
              <a:rPr lang="en-US" dirty="0"/>
              <a:t>The content scope document outlines the breadth of material to be covered on the new exam.</a:t>
            </a:r>
          </a:p>
          <a:p>
            <a:r>
              <a:rPr lang="en-US" dirty="0"/>
              <a:t>Eight areas of legal knowledge and seven categories of practical skills and abilities</a:t>
            </a:r>
          </a:p>
          <a:p>
            <a:endParaRPr lang="en-US" dirty="0"/>
          </a:p>
          <a:p>
            <a:r>
              <a:rPr lang="en-US" sz="1700" dirty="0"/>
              <a:t>Source: From My Perspective: Essays on the </a:t>
            </a:r>
            <a:r>
              <a:rPr lang="en-US" sz="1700" dirty="0" err="1"/>
              <a:t>NextGen</a:t>
            </a:r>
            <a:r>
              <a:rPr lang="en-US" sz="1700" dirty="0"/>
              <a:t> Bar Exam and Legal Education,</a:t>
            </a:r>
          </a:p>
          <a:p>
            <a:pPr marL="0" indent="0">
              <a:buNone/>
            </a:pPr>
            <a:r>
              <a:rPr lang="en-US" sz="1700" dirty="0"/>
              <a:t>The Bar Examiner, Summer 2023 (Vol. 92, No. 2).</a:t>
            </a:r>
          </a:p>
          <a:p>
            <a:pPr marL="0" indent="0">
              <a:buNone/>
            </a:pPr>
            <a:r>
              <a:rPr lang="en-US" sz="1700" dirty="0"/>
              <a:t>Authors: Dennis C. Prieto, Susan Landrum, Timothy J. </a:t>
            </a:r>
            <a:r>
              <a:rPr lang="en-US" sz="1700" dirty="0" err="1"/>
              <a:t>McFarlin</a:t>
            </a:r>
            <a:r>
              <a:rPr lang="en-US" sz="1700" dirty="0"/>
              <a:t>, and Wanda M. </a:t>
            </a:r>
            <a:r>
              <a:rPr lang="en-US" sz="1700" dirty="0" err="1"/>
              <a:t>Temm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62034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317F-DDCC-4FCD-21D6-A06D6477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FA996-A335-C3F3-FF49-3D1719258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one or more judicial opinions (or excerpts) that may be relevant to a client matter, identify the dispositive facts from the opinions, as well as the facts in the client’s matter that are analogous to and/or distinct from the dispositive facts in the opinions.</a:t>
            </a:r>
          </a:p>
        </p:txBody>
      </p:sp>
    </p:spTree>
    <p:extLst>
      <p:ext uri="{BB962C8B-B14F-4D97-AF65-F5344CB8AC3E}">
        <p14:creationId xmlns:p14="http://schemas.microsoft.com/office/powerpoint/2010/main" val="3911366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87A4-FC3A-6E0F-5448-5DF0A7DF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0096B-A487-37ED-82C8-51AE7AC2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collection of legal sources (or excerpts), identify other sources, search terms, and/or research strategies that might be used to update sources or find additional sources.</a:t>
            </a:r>
          </a:p>
        </p:txBody>
      </p:sp>
    </p:spTree>
    <p:extLst>
      <p:ext uri="{BB962C8B-B14F-4D97-AF65-F5344CB8AC3E}">
        <p14:creationId xmlns:p14="http://schemas.microsoft.com/office/powerpoint/2010/main" val="2902723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D56D-606F-217E-AC26-1F88A75B5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DD94C-B7EA-28D2-E3D3-DF0DC1076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collection of legal sources (or excerpts) that may be relevant to a client matter, identify which sources are relevant to or dispositive of a legal issue in the matter.</a:t>
            </a:r>
          </a:p>
        </p:txBody>
      </p:sp>
    </p:spTree>
    <p:extLst>
      <p:ext uri="{BB962C8B-B14F-4D97-AF65-F5344CB8AC3E}">
        <p14:creationId xmlns:p14="http://schemas.microsoft.com/office/powerpoint/2010/main" val="2961320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4540-0BF7-86A4-ED74-D9B64D25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Research Questions</a:t>
            </a:r>
            <a:br>
              <a:rPr lang="en-US" dirty="0"/>
            </a:br>
            <a:r>
              <a:rPr lang="en-US" dirty="0"/>
              <a:t>Question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E0E3F-D6AD-AF2F-8A81-45265DB1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collection of legal sources (or excerpts) that may be relevant to a client matter, identify whether the sources are sufficient to complete an assigned research or other lawyering task.</a:t>
            </a:r>
          </a:p>
        </p:txBody>
      </p:sp>
    </p:spTree>
    <p:extLst>
      <p:ext uri="{BB962C8B-B14F-4D97-AF65-F5344CB8AC3E}">
        <p14:creationId xmlns:p14="http://schemas.microsoft.com/office/powerpoint/2010/main" val="1538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61B947-068D-0D4A-0F0E-C4DE04527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714" y="0"/>
            <a:ext cx="522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1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6046E-B1B1-D492-57AD-B605A06D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NCBE appointed a Content Scope Committee (CSC)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E06E-3F2D-1D6B-4F02-273ED3CC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recommendations on the breadth and depth of the:</a:t>
            </a:r>
          </a:p>
          <a:p>
            <a:pPr lvl="1"/>
            <a:r>
              <a:rPr lang="en-US" dirty="0"/>
              <a:t>Foundational Concepts and Principles</a:t>
            </a:r>
          </a:p>
          <a:p>
            <a:pPr lvl="1"/>
            <a:r>
              <a:rPr lang="en-US" dirty="0"/>
              <a:t>Foundational Skills</a:t>
            </a:r>
          </a:p>
        </p:txBody>
      </p:sp>
    </p:spTree>
    <p:extLst>
      <p:ext uri="{BB962C8B-B14F-4D97-AF65-F5344CB8AC3E}">
        <p14:creationId xmlns:p14="http://schemas.microsoft.com/office/powerpoint/2010/main" val="15482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of topics in each 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Frequency: How often is a newly licensed lawyer (defined as one who has practiced for fewer than three years) likely to encounter the topic in general entry-level practice (loosely defined as solo practice or working at a full-service law firm)? </a:t>
            </a:r>
          </a:p>
          <a:p>
            <a:r>
              <a:rPr lang="en-US" dirty="0"/>
              <a:t>Universality: How likely is a newly licensed lawyer to encounter the topic in more specialized types of entry-level practice? </a:t>
            </a:r>
          </a:p>
          <a:p>
            <a:r>
              <a:rPr lang="en-US" dirty="0"/>
              <a:t>Risk: How likely is it that there will be serious consequences if a newly licensed lawyer does NOT have any knowledge of the topic when it arises?</a:t>
            </a:r>
          </a:p>
        </p:txBody>
      </p:sp>
    </p:spTree>
    <p:extLst>
      <p:ext uri="{BB962C8B-B14F-4D97-AF65-F5344CB8AC3E}">
        <p14:creationId xmlns:p14="http://schemas.microsoft.com/office/powerpoint/2010/main" val="29338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6C053-C774-13C5-8920-8E9BE660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F2CB2-8F8F-02F5-EAC9-731E03A1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CSC focused on how much detail a </a:t>
            </a:r>
            <a:r>
              <a:rPr lang="en-US" b="1" dirty="0"/>
              <a:t>newly licensed lawyer </a:t>
            </a:r>
            <a:r>
              <a:rPr lang="en-US" dirty="0"/>
              <a:t>should recall about each topic , </a:t>
            </a:r>
            <a:r>
              <a:rPr lang="en-US" b="1" dirty="0"/>
              <a:t>without research</a:t>
            </a:r>
            <a:r>
              <a:rPr lang="en-US" dirty="0"/>
              <a:t>, to provide minimally competent legal services</a:t>
            </a:r>
          </a:p>
        </p:txBody>
      </p:sp>
    </p:spTree>
    <p:extLst>
      <p:ext uri="{BB962C8B-B14F-4D97-AF65-F5344CB8AC3E}">
        <p14:creationId xmlns:p14="http://schemas.microsoft.com/office/powerpoint/2010/main" val="385452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Complexity: How complex or nuanced is the legal doctrine in this topic? </a:t>
            </a:r>
          </a:p>
          <a:p>
            <a:r>
              <a:rPr lang="en-US" dirty="0"/>
              <a:t>Context: How quickly must a lawyer act when this topic arises (i.e., would a newly licensed lawyer typically have time to conduct research before providing counsel)? </a:t>
            </a:r>
          </a:p>
          <a:p>
            <a:r>
              <a:rPr lang="en-US" dirty="0"/>
              <a:t>Stability/Universality: Is the doctrine relatively stable or in flux? Is there a clear majority approach among the states (or circuits)? (These questions sometimes overlapped in the Content Scope Committee’s discussions.)</a:t>
            </a:r>
          </a:p>
        </p:txBody>
      </p:sp>
    </p:spTree>
    <p:extLst>
      <p:ext uri="{BB962C8B-B14F-4D97-AF65-F5344CB8AC3E}">
        <p14:creationId xmlns:p14="http://schemas.microsoft.com/office/powerpoint/2010/main" val="397392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8B505A-8F13-3D4F-57B4-4DDE496C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Content Scope Outlines are just the first step in preparing the </a:t>
            </a:r>
            <a:r>
              <a:rPr lang="en-US" b="1" dirty="0"/>
              <a:t>Test Content Specifications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BABF6E-D8F3-72E4-AE83-DB0445446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TCS – the “blueprint” for the new exam</a:t>
            </a:r>
          </a:p>
          <a:p>
            <a:r>
              <a:rPr lang="en-US" dirty="0"/>
              <a:t>Will be published in late 2024</a:t>
            </a:r>
          </a:p>
        </p:txBody>
      </p:sp>
    </p:spTree>
    <p:extLst>
      <p:ext uri="{BB962C8B-B14F-4D97-AF65-F5344CB8AC3E}">
        <p14:creationId xmlns:p14="http://schemas.microsoft.com/office/powerpoint/2010/main" val="96883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7489-8A21-55C7-9E9A-D45D8EF2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Content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DD44A-F5E7-919A-EB5A-F394B1CA8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more details, such as the sources of law for the topics being tested</a:t>
            </a:r>
          </a:p>
          <a:p>
            <a:r>
              <a:rPr lang="en-US" dirty="0"/>
              <a:t>The weighing or emphasis of the subjects/topics/skills</a:t>
            </a:r>
          </a:p>
          <a:p>
            <a:r>
              <a:rPr lang="en-US" dirty="0"/>
              <a:t>Sample test questions illustrating how the knowledge and skills may be tested in an integrated design</a:t>
            </a:r>
          </a:p>
          <a:p>
            <a:r>
              <a:rPr lang="en-US" dirty="0"/>
              <a:t>Additional annotations about what is covered within the subject/topics may also be added</a:t>
            </a:r>
          </a:p>
        </p:txBody>
      </p:sp>
    </p:spTree>
    <p:extLst>
      <p:ext uri="{BB962C8B-B14F-4D97-AF65-F5344CB8AC3E}">
        <p14:creationId xmlns:p14="http://schemas.microsoft.com/office/powerpoint/2010/main" val="187764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C5333CB225EE4B8F47B9FA3B1CEEF6" ma:contentTypeVersion="23" ma:contentTypeDescription="Create a new document." ma:contentTypeScope="" ma:versionID="bae1f1066abbd5c9695b8d1d911a26c1">
  <xsd:schema xmlns:xsd="http://www.w3.org/2001/XMLSchema" xmlns:xs="http://www.w3.org/2001/XMLSchema" xmlns:p="http://schemas.microsoft.com/office/2006/metadata/properties" xmlns:ns1="http://schemas.microsoft.com/sharepoint/v3" xmlns:ns2="d55b593c-2742-48f0-a1f0-2135638639be" xmlns:ns3="3248767f-b364-472c-8a5b-124be4031ed4" targetNamespace="http://schemas.microsoft.com/office/2006/metadata/properties" ma:root="true" ma:fieldsID="cc325d8e34d442d1882a7e0b4ca88242" ns1:_="" ns2:_="" ns3:_="">
    <xsd:import namespace="http://schemas.microsoft.com/sharepoint/v3"/>
    <xsd:import namespace="d55b593c-2742-48f0-a1f0-2135638639be"/>
    <xsd:import namespace="3248767f-b364-472c-8a5b-124be4031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Assignedto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b593c-2742-48f0-a1f0-2135638639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ssignedto" ma:index="20" nillable="true" ma:displayName="Assigned to" ma:format="Dropdown" ma:internalName="Assignedto">
      <xsd:simpleType>
        <xsd:restriction base="dms:Choice">
          <xsd:enumeration value="Karen"/>
          <xsd:enumeration value="Rebecca"/>
          <xsd:enumeration value="Dave"/>
          <xsd:enumeration value="Dorie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2a24743-8347-4253-b4eb-dead049729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5" nillable="true" ma:displayName="Date" ma:format="DateOnly" ma:internalName="Date">
      <xsd:simpleType>
        <xsd:restriction base="dms:DateTim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8767f-b364-472c-8a5b-124be4031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7eccb64-bcc3-408f-a76d-86e2ab1ab4dc}" ma:internalName="TaxCatchAll" ma:showField="CatchAllData" ma:web="3248767f-b364-472c-8a5b-124be4031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120A31-DC85-41F2-92D2-C03585E9B2D9}"/>
</file>

<file path=customXml/itemProps2.xml><?xml version="1.0" encoding="utf-8"?>
<ds:datastoreItem xmlns:ds="http://schemas.openxmlformats.org/officeDocument/2006/customXml" ds:itemID="{A01268FE-13AC-4F16-BFBC-0AAA94392B9A}"/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1005</Words>
  <Application>Microsoft Office PowerPoint</Application>
  <PresentationFormat>Widescreen</PresentationFormat>
  <Paragraphs>63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NextGen Bar Exam: Surveying the Landscape and Preparing the Future</vt:lpstr>
      <vt:lpstr>Content Scope Outlines</vt:lpstr>
      <vt:lpstr>PowerPoint Presentation</vt:lpstr>
      <vt:lpstr>NCBE appointed a Content Scope Committee (CSC)</vt:lpstr>
      <vt:lpstr>Breadth of topics in each subject</vt:lpstr>
      <vt:lpstr>Depth</vt:lpstr>
      <vt:lpstr>Depth</vt:lpstr>
      <vt:lpstr>The Content Scope Outlines are just the first step in preparing the Test Content Specifications</vt:lpstr>
      <vt:lpstr>Test Content Specifications</vt:lpstr>
      <vt:lpstr>May be different</vt:lpstr>
      <vt:lpstr>Levels of research</vt:lpstr>
      <vt:lpstr>How will platform dominance impact the NextGen Bar?</vt:lpstr>
      <vt:lpstr>Wanda Temm: Served on the Testing Design Task Force</vt:lpstr>
      <vt:lpstr>PowerPoint Presentation</vt:lpstr>
      <vt:lpstr>PowerPoint Presentation</vt:lpstr>
      <vt:lpstr>Legal Research Questions Question 15</vt:lpstr>
      <vt:lpstr>Legal Research Questions Question 16</vt:lpstr>
      <vt:lpstr>Legal Research Questions Question 17</vt:lpstr>
      <vt:lpstr>Legal Research Questions Question 18</vt:lpstr>
      <vt:lpstr>Legal Research Questions Question 19</vt:lpstr>
      <vt:lpstr>Legal Research Questions Question 20</vt:lpstr>
      <vt:lpstr>Legal Research Questions Question 21</vt:lpstr>
      <vt:lpstr>Legal Research Questions Question 22</vt:lpstr>
    </vt:vector>
  </TitlesOfParts>
  <Company>Creighton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NextGen Bar Exam: Surveying the Landscape and Preparing the Future</dc:title>
  <dc:creator>Johnson, Troy</dc:creator>
  <cp:lastModifiedBy>Johnson, Troy</cp:lastModifiedBy>
  <cp:revision>7</cp:revision>
  <dcterms:created xsi:type="dcterms:W3CDTF">2023-09-25T18:38:05Z</dcterms:created>
  <dcterms:modified xsi:type="dcterms:W3CDTF">2023-10-17T17:15:30Z</dcterms:modified>
</cp:coreProperties>
</file>