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2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A39-77F6-4178-8B82-33750996936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31D16F5D-A3CD-422B-8D71-DACE9C49DEC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3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A39-77F6-4178-8B82-33750996936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F5D-A3CD-422B-8D71-DACE9C49D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0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A39-77F6-4178-8B82-33750996936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F5D-A3CD-422B-8D71-DACE9C49DEC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43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A39-77F6-4178-8B82-33750996936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F5D-A3CD-422B-8D71-DACE9C49DEC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47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A39-77F6-4178-8B82-33750996936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F5D-A3CD-422B-8D71-DACE9C49DEC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34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A39-77F6-4178-8B82-33750996936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F5D-A3CD-422B-8D71-DACE9C49DEC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21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A39-77F6-4178-8B82-33750996936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F5D-A3CD-422B-8D71-DACE9C49D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A39-77F6-4178-8B82-33750996936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F5D-A3CD-422B-8D71-DACE9C49D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8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A39-77F6-4178-8B82-33750996936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F5D-A3CD-422B-8D71-DACE9C49D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9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7A39-77F6-4178-8B82-33750996936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F5D-A3CD-422B-8D71-DACE9C49DEC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45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8287A39-77F6-4178-8B82-33750996936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16F5D-A3CD-422B-8D71-DACE9C49DEC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7A39-77F6-4178-8B82-33750996936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1D16F5D-A3CD-422B-8D71-DACE9C49D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01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3" r:id="rId1"/>
    <p:sldLayoutId id="2147484504" r:id="rId2"/>
    <p:sldLayoutId id="2147484505" r:id="rId3"/>
    <p:sldLayoutId id="2147484506" r:id="rId4"/>
    <p:sldLayoutId id="2147484507" r:id="rId5"/>
    <p:sldLayoutId id="2147484508" r:id="rId6"/>
    <p:sldLayoutId id="2147484509" r:id="rId7"/>
    <p:sldLayoutId id="2147484510" r:id="rId8"/>
    <p:sldLayoutId id="2147484511" r:id="rId9"/>
    <p:sldLayoutId id="2147484512" r:id="rId10"/>
    <p:sldLayoutId id="21474845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all.wildapricot.org/resources/Documents/MAALL-Plan-2020-2023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reeve@littler.com" TargetMode="External"/><Relationship Id="rId2" Type="http://schemas.openxmlformats.org/officeDocument/2006/relationships/hyperlink" Target="mailto:matthew.braun.1@slu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timko@ni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B940E58-066E-4DE9-BB86-5514F7E87604}"/>
              </a:ext>
            </a:extLst>
          </p:cNvPr>
          <p:cNvSpPr txBox="1"/>
          <p:nvPr/>
        </p:nvSpPr>
        <p:spPr>
          <a:xfrm>
            <a:off x="197140" y="517296"/>
            <a:ext cx="874971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Bahnschrift" panose="020B0502040204020203" pitchFamily="34" charset="0"/>
                <a:cs typeface="Calibri" panose="020F0502020204030204" pitchFamily="34" charset="0"/>
              </a:rPr>
              <a:t>9A: Our Vision for the Future</a:t>
            </a:r>
          </a:p>
          <a:p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000" dirty="0">
                <a:latin typeface="Bahnschrift" panose="020B0502040204020203" pitchFamily="34" charset="0"/>
                <a:cs typeface="Vani" panose="020B0502040204020203" pitchFamily="18" charset="0"/>
              </a:rPr>
              <a:t>The Work of the MAALL </a:t>
            </a:r>
          </a:p>
          <a:p>
            <a:r>
              <a:rPr lang="en-US" sz="4000" dirty="0">
                <a:latin typeface="Bahnschrift" panose="020B0502040204020203" pitchFamily="34" charset="0"/>
                <a:cs typeface="Vani" panose="020B0502040204020203" pitchFamily="18" charset="0"/>
              </a:rPr>
              <a:t>Vision Planning Task Force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2F196-FDE8-4F8A-B795-8BE7C395048A}"/>
              </a:ext>
            </a:extLst>
          </p:cNvPr>
          <p:cNvSpPr txBox="1"/>
          <p:nvPr/>
        </p:nvSpPr>
        <p:spPr>
          <a:xfrm>
            <a:off x="197141" y="3909269"/>
            <a:ext cx="87497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badi" panose="020B0604020104020204" pitchFamily="34" charset="0"/>
                <a:cs typeface="Aldhabi" panose="01000000000000000000" pitchFamily="2" charset="-78"/>
              </a:rPr>
              <a:t>Matthew Braun</a:t>
            </a:r>
            <a:r>
              <a:rPr lang="en-US" sz="2400" dirty="0">
                <a:latin typeface="Abadi" panose="020B0604020104020204" pitchFamily="34" charset="0"/>
                <a:cs typeface="Aldhabi" panose="01000000000000000000" pitchFamily="2" charset="-78"/>
              </a:rPr>
              <a:t>, Saint Louis University School of Law</a:t>
            </a:r>
          </a:p>
          <a:p>
            <a:endParaRPr lang="en-US" sz="1400" dirty="0">
              <a:latin typeface="Abadi" panose="020B0604020104020204" pitchFamily="34" charset="0"/>
              <a:cs typeface="Aldhabi" panose="01000000000000000000" pitchFamily="2" charset="-78"/>
            </a:endParaRPr>
          </a:p>
          <a:p>
            <a:r>
              <a:rPr lang="en-US" sz="2400" b="1" dirty="0">
                <a:latin typeface="Abadi" panose="020B0604020104020204" pitchFamily="34" charset="0"/>
                <a:cs typeface="Aldhabi" panose="01000000000000000000" pitchFamily="2" charset="-78"/>
              </a:rPr>
              <a:t>Allison Reeve Davis</a:t>
            </a:r>
            <a:r>
              <a:rPr lang="en-US" sz="2400" dirty="0">
                <a:latin typeface="Abadi" panose="020B0604020104020204" pitchFamily="34" charset="0"/>
                <a:cs typeface="Aldhabi" panose="01000000000000000000" pitchFamily="2" charset="-78"/>
              </a:rPr>
              <a:t>, Littler Mendelson PC</a:t>
            </a:r>
          </a:p>
          <a:p>
            <a:endParaRPr lang="en-US" sz="1400" dirty="0">
              <a:latin typeface="Abadi" panose="020B0604020104020204" pitchFamily="34" charset="0"/>
              <a:cs typeface="Aldhabi" panose="01000000000000000000" pitchFamily="2" charset="-78"/>
            </a:endParaRPr>
          </a:p>
          <a:p>
            <a:r>
              <a:rPr lang="en-US" sz="2400" b="1" dirty="0">
                <a:latin typeface="Abadi" panose="020B0604020104020204" pitchFamily="34" charset="0"/>
                <a:cs typeface="Aldhabi" panose="01000000000000000000" pitchFamily="2" charset="-78"/>
              </a:rPr>
              <a:t>Matt Timko</a:t>
            </a:r>
            <a:r>
              <a:rPr lang="en-US" sz="2400" dirty="0">
                <a:latin typeface="Abadi" panose="020B0604020104020204" pitchFamily="34" charset="0"/>
                <a:cs typeface="Aldhabi" panose="01000000000000000000" pitchFamily="2" charset="-78"/>
              </a:rPr>
              <a:t>, Northern Illinois University College of Law</a:t>
            </a:r>
          </a:p>
        </p:txBody>
      </p:sp>
    </p:spTree>
    <p:extLst>
      <p:ext uri="{BB962C8B-B14F-4D97-AF65-F5344CB8AC3E}">
        <p14:creationId xmlns:p14="http://schemas.microsoft.com/office/powerpoint/2010/main" val="239780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B940E58-066E-4DE9-BB86-5514F7E87604}"/>
              </a:ext>
            </a:extLst>
          </p:cNvPr>
          <p:cNvSpPr txBox="1"/>
          <p:nvPr/>
        </p:nvSpPr>
        <p:spPr>
          <a:xfrm>
            <a:off x="1" y="139792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cs typeface="Calibri" panose="020F0502020204030204" pitchFamily="34" charset="0"/>
              </a:rPr>
              <a:t>2020-2023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MAALL </a:t>
            </a:r>
            <a:r>
              <a:rPr lang="en-US" sz="3600" u="sng" dirty="0">
                <a:solidFill>
                  <a:prstClr val="black"/>
                </a:solidFill>
                <a:latin typeface="Bahnschrift" panose="020B0502040204020203" pitchFamily="34" charset="0"/>
                <a:cs typeface="Calibri" panose="020F0502020204030204" pitchFamily="34" charset="0"/>
              </a:rPr>
              <a:t>Vision Plan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  <a:latin typeface="Bahnschrift" panose="020B0502040204020203" pitchFamily="34" charset="0"/>
              <a:cs typeface="Calibri" panose="020F0502020204030204" pitchFamily="34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Bahnschrift Light Condensed" panose="020B0502040204020203" pitchFamily="34" charset="0"/>
                <a:cs typeface="Vani" panose="020B0502040204020203" pitchFamily="18" charset="0"/>
                <a:hlinkClick r:id="rId2"/>
              </a:rPr>
              <a:t>https://maall.wildapricot.org/Committees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Bahnschrift Light Condensed" panose="020B0502040204020203" pitchFamily="34" charset="0"/>
                <a:cs typeface="Vani" panose="020B0502040204020203" pitchFamily="18" charset="0"/>
              </a:rPr>
              <a:t>	At the very bottom of the </a:t>
            </a:r>
            <a:r>
              <a:rPr lang="en-US" sz="3200" u="sng" dirty="0">
                <a:solidFill>
                  <a:prstClr val="black"/>
                </a:solidFill>
                <a:latin typeface="Bahnschrift Light Condensed" panose="020B0502040204020203" pitchFamily="34" charset="0"/>
                <a:cs typeface="Vani" panose="020B0502040204020203" pitchFamily="18" charset="0"/>
              </a:rPr>
              <a:t>Committees</a:t>
            </a:r>
            <a:r>
              <a:rPr lang="en-US" sz="3200" dirty="0">
                <a:solidFill>
                  <a:prstClr val="black"/>
                </a:solidFill>
                <a:latin typeface="Bahnschrift Light Condensed" panose="020B0502040204020203" pitchFamily="34" charset="0"/>
                <a:cs typeface="Vani" panose="020B0502040204020203" pitchFamily="18" charset="0"/>
              </a:rPr>
              <a:t> page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Condensed" panose="020B0502040204020203" pitchFamily="34" charset="0"/>
              <a:ea typeface="+mn-ea"/>
              <a:cs typeface="Vani" panose="020B0502040204020203" pitchFamily="18" charset="0"/>
              <a:hlinkClick r:id="rId2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  <a:latin typeface="Bahnschrift Light Condensed" panose="020B0502040204020203" pitchFamily="34" charset="0"/>
              <a:cs typeface="Vani" panose="020B0502040204020203" pitchFamily="18" charset="0"/>
              <a:hlinkClick r:id="rId2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Condensed" panose="020B0502040204020203" pitchFamily="34" charset="0"/>
                <a:ea typeface="+mn-ea"/>
                <a:cs typeface="Vani" panose="020B0502040204020203" pitchFamily="18" charset="0"/>
                <a:hlinkClick r:id="rId2"/>
              </a:rPr>
              <a:t>https://maall.wildapricot.org/resources/Documents/MAALL-Plan-2020-2023.pdf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Condensed" panose="020B0502040204020203" pitchFamily="34" charset="0"/>
              <a:ea typeface="+mn-ea"/>
              <a:cs typeface="Vani" panose="020B05020402040202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2D97BA-5860-4F27-8FDB-60742A636145}"/>
              </a:ext>
            </a:extLst>
          </p:cNvPr>
          <p:cNvSpPr txBox="1"/>
          <p:nvPr/>
        </p:nvSpPr>
        <p:spPr>
          <a:xfrm>
            <a:off x="1" y="36576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2020-2023 </a:t>
            </a:r>
            <a:r>
              <a:rPr 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Vision Plan Goals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28750" lvl="2" indent="-514350">
              <a:buFont typeface="+mj-lt"/>
              <a:buAutoNum type="romanUcPeriod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Community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Collaboration</a:t>
            </a:r>
          </a:p>
          <a:p>
            <a:pPr marL="1428750" lvl="2" indent="-514350">
              <a:buFont typeface="+mj-lt"/>
              <a:buAutoNum type="romanUcPeriod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Continuing Education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Addendum: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Idea Bank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(multiple tools / outreach initiatives)</a:t>
            </a:r>
          </a:p>
        </p:txBody>
      </p:sp>
    </p:spTree>
    <p:extLst>
      <p:ext uri="{BB962C8B-B14F-4D97-AF65-F5344CB8AC3E}">
        <p14:creationId xmlns:p14="http://schemas.microsoft.com/office/powerpoint/2010/main" val="210973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9BD776-B875-4E2D-B613-9E329B54F3F5}"/>
              </a:ext>
            </a:extLst>
          </p:cNvPr>
          <p:cNvSpPr txBox="1"/>
          <p:nvPr/>
        </p:nvSpPr>
        <p:spPr>
          <a:xfrm>
            <a:off x="0" y="251669"/>
            <a:ext cx="9144000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u="sng" dirty="0">
                <a:solidFill>
                  <a:prstClr val="black"/>
                </a:solidFill>
                <a:latin typeface="Bahnschrift" panose="020B0502040204020203" pitchFamily="34" charset="0"/>
              </a:rPr>
              <a:t>Moving Forward on the MAALL Vision Plan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2024-2027 Vision Plan (</a:t>
            </a:r>
            <a:r>
              <a:rPr lang="en-US" sz="2700" dirty="0">
                <a:solidFill>
                  <a:prstClr val="black"/>
                </a:solidFill>
                <a:latin typeface="Bahnschrift" panose="020B0502040204020203" pitchFamily="34" charset="0"/>
              </a:rPr>
              <a:t>extension of 2020-2023 Plan)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solidFill>
                <a:prstClr val="black"/>
              </a:solidFill>
              <a:latin typeface="Bahnschrift" panose="020B0502040204020203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prstClr val="black"/>
                </a:solidFill>
                <a:latin typeface="Amasis MT Pro" panose="02040504050005020304" pitchFamily="18" charset="0"/>
              </a:rPr>
              <a:t>Introduction = Note the pandemic interruptions</a:t>
            </a:r>
          </a:p>
          <a:p>
            <a:pPr lvl="1"/>
            <a:endParaRPr lang="en-US" sz="2000" dirty="0">
              <a:solidFill>
                <a:prstClr val="black"/>
              </a:solidFill>
              <a:latin typeface="Amasis MT Pro" panose="020405040500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prstClr val="black"/>
                </a:solidFill>
                <a:latin typeface="Amasis MT Pro" panose="02040504050005020304" pitchFamily="18" charset="0"/>
              </a:rPr>
              <a:t>Goal I</a:t>
            </a:r>
            <a:r>
              <a:rPr lang="en-US" sz="2700" dirty="0">
                <a:solidFill>
                  <a:prstClr val="black"/>
                </a:solidFill>
                <a:latin typeface="Amasis MT Pro" panose="02040504050005020304" pitchFamily="18" charset="0"/>
              </a:rPr>
              <a:t> = </a:t>
            </a:r>
            <a:r>
              <a:rPr lang="en-US" sz="2700" u="sng" dirty="0">
                <a:solidFill>
                  <a:prstClr val="black"/>
                </a:solidFill>
                <a:latin typeface="Amasis MT Pro" panose="02040504050005020304" pitchFamily="18" charset="0"/>
              </a:rPr>
              <a:t>Community and Inclusion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700" dirty="0">
                <a:solidFill>
                  <a:prstClr val="black"/>
                </a:solidFill>
                <a:latin typeface="Amasis MT Pro" panose="02040504050005020304" pitchFamily="18" charset="0"/>
              </a:rPr>
              <a:t>Add language on Diversity, Equity, and Inclusion</a:t>
            </a:r>
          </a:p>
          <a:p>
            <a:pPr lvl="2"/>
            <a:endParaRPr lang="en-US" sz="2000" dirty="0">
              <a:solidFill>
                <a:prstClr val="black"/>
              </a:solidFill>
              <a:latin typeface="Amasis MT Pro" panose="020405040500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prstClr val="black"/>
                </a:solidFill>
                <a:latin typeface="Amasis MT Pro" panose="02040504050005020304" pitchFamily="18" charset="0"/>
              </a:rPr>
              <a:t>Goal II</a:t>
            </a:r>
            <a:r>
              <a:rPr lang="en-US" sz="2700" dirty="0">
                <a:solidFill>
                  <a:prstClr val="black"/>
                </a:solidFill>
                <a:latin typeface="Amasis MT Pro" panose="02040504050005020304" pitchFamily="18" charset="0"/>
              </a:rPr>
              <a:t> = </a:t>
            </a:r>
            <a:r>
              <a:rPr lang="en-US" sz="2700" u="sng" dirty="0">
                <a:solidFill>
                  <a:prstClr val="black"/>
                </a:solidFill>
                <a:latin typeface="Amasis MT Pro" panose="02040504050005020304" pitchFamily="18" charset="0"/>
              </a:rPr>
              <a:t>Collaboration and Networking</a:t>
            </a:r>
          </a:p>
          <a:p>
            <a:pPr lvl="1"/>
            <a:endParaRPr lang="en-US" sz="2000" dirty="0">
              <a:solidFill>
                <a:prstClr val="black"/>
              </a:solidFill>
              <a:latin typeface="Amasis MT Pro" panose="020405040500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prstClr val="black"/>
                </a:solidFill>
                <a:latin typeface="Amasis MT Pro" panose="02040504050005020304" pitchFamily="18" charset="0"/>
              </a:rPr>
              <a:t>Goal III </a:t>
            </a:r>
            <a:r>
              <a:rPr lang="en-US" sz="2700" dirty="0">
                <a:solidFill>
                  <a:prstClr val="black"/>
                </a:solidFill>
                <a:latin typeface="Amasis MT Pro" panose="02040504050005020304" pitchFamily="18" charset="0"/>
              </a:rPr>
              <a:t>= </a:t>
            </a:r>
            <a:r>
              <a:rPr lang="en-US" sz="2700" u="sng" dirty="0">
                <a:solidFill>
                  <a:prstClr val="black"/>
                </a:solidFill>
                <a:latin typeface="Amasis MT Pro" panose="02040504050005020304" pitchFamily="18" charset="0"/>
              </a:rPr>
              <a:t>Professional Development</a:t>
            </a:r>
            <a:r>
              <a:rPr lang="en-US" sz="2700" dirty="0">
                <a:solidFill>
                  <a:prstClr val="black"/>
                </a:solidFill>
                <a:latin typeface="Amasis MT Pro" panose="02040504050005020304" pitchFamily="18" charset="0"/>
              </a:rPr>
              <a:t> (in lieu of Continuing Education)</a:t>
            </a:r>
          </a:p>
          <a:p>
            <a:pPr lvl="1"/>
            <a:endParaRPr lang="en-US" sz="2000" dirty="0">
              <a:solidFill>
                <a:prstClr val="black"/>
              </a:solidFill>
              <a:latin typeface="Amasis MT Pro" panose="020405040500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prstClr val="black"/>
                </a:solidFill>
                <a:latin typeface="Amasis MT Pro" panose="02040504050005020304" pitchFamily="18" charset="0"/>
              </a:rPr>
              <a:t>Goal IV </a:t>
            </a:r>
            <a:r>
              <a:rPr lang="en-US" sz="2700" dirty="0">
                <a:solidFill>
                  <a:prstClr val="black"/>
                </a:solidFill>
                <a:latin typeface="Amasis MT Pro" panose="02040504050005020304" pitchFamily="18" charset="0"/>
              </a:rPr>
              <a:t>(possibly) = </a:t>
            </a:r>
            <a:r>
              <a:rPr lang="en-US" sz="2700" u="sng" dirty="0">
                <a:solidFill>
                  <a:prstClr val="black"/>
                </a:solidFill>
                <a:latin typeface="Amasis MT Pro" panose="02040504050005020304" pitchFamily="18" charset="0"/>
              </a:rPr>
              <a:t>Diversity, Equity, and Inclusion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700" dirty="0">
                <a:solidFill>
                  <a:prstClr val="black"/>
                </a:solidFill>
                <a:latin typeface="Amasis MT Pro" panose="02040504050005020304" pitchFamily="18" charset="0"/>
              </a:rPr>
              <a:t>If not incorporated into existing Goal 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700" dirty="0">
              <a:solidFill>
                <a:prstClr val="black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FF4784-D574-4A3A-962C-4808DC8DC0AC}"/>
              </a:ext>
            </a:extLst>
          </p:cNvPr>
          <p:cNvCxnSpPr>
            <a:cxnSpLocks/>
          </p:cNvCxnSpPr>
          <p:nvPr/>
        </p:nvCxnSpPr>
        <p:spPr>
          <a:xfrm>
            <a:off x="1300294" y="964734"/>
            <a:ext cx="6560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47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9BD776-B875-4E2D-B613-9E329B54F3F5}"/>
              </a:ext>
            </a:extLst>
          </p:cNvPr>
          <p:cNvSpPr txBox="1"/>
          <p:nvPr/>
        </p:nvSpPr>
        <p:spPr>
          <a:xfrm>
            <a:off x="0" y="251669"/>
            <a:ext cx="9144000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u="sng" dirty="0">
                <a:latin typeface="Bahnschrift" panose="020B0502040204020203" pitchFamily="34" charset="0"/>
              </a:rPr>
              <a:t>Spring 2023</a:t>
            </a:r>
            <a:r>
              <a:rPr lang="en-US" sz="2700" dirty="0">
                <a:latin typeface="Bahnschrift" panose="020B0502040204020203" pitchFamily="34" charset="0"/>
              </a:rPr>
              <a:t> MAALL Membership Survey </a:t>
            </a:r>
          </a:p>
          <a:p>
            <a:pPr algn="ctr"/>
            <a:r>
              <a:rPr lang="en-US" sz="2700" dirty="0">
                <a:latin typeface="Bahnschrift" panose="020B0502040204020203" pitchFamily="34" charset="0"/>
              </a:rPr>
              <a:t>on a future MAALL Vision Plan</a:t>
            </a:r>
          </a:p>
          <a:p>
            <a:pPr algn="ctr"/>
            <a:endParaRPr lang="en-US" sz="2700" dirty="0">
              <a:latin typeface="Bahnschrift" panose="020B0502040204020203" pitchFamily="34" charset="0"/>
            </a:endParaRPr>
          </a:p>
          <a:p>
            <a:pPr algn="ctr"/>
            <a:endParaRPr lang="en-US" sz="2700" dirty="0">
              <a:latin typeface="Bahnschrift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masis MT Pro" panose="02040504050005020304" pitchFamily="18" charset="0"/>
              </a:rPr>
              <a:t>What are some programs or initiatives in which you would like to see MAALL engaging?</a:t>
            </a:r>
          </a:p>
          <a:p>
            <a:endParaRPr lang="en-US" sz="2800" dirty="0">
              <a:latin typeface="Amasis MT Pro" panose="020405040500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masis MT Pro" panose="02040504050005020304" pitchFamily="18" charset="0"/>
              </a:rPr>
              <a:t>What would you add or remove from the current MAALL Vision Plan?</a:t>
            </a:r>
          </a:p>
          <a:p>
            <a:endParaRPr lang="en-US" sz="2800" dirty="0">
              <a:latin typeface="Amasis MT Pro" panose="020405040500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masis MT Pro" panose="02040504050005020304" pitchFamily="18" charset="0"/>
              </a:rPr>
              <a:t>What is the greatest challenge, facing you in your career right now, with which MAALL can help you?</a:t>
            </a:r>
            <a:endParaRPr lang="en-US" sz="2800" dirty="0">
              <a:latin typeface="Bahnschrift" panose="020B0502040204020203" pitchFamily="34" charset="0"/>
            </a:endParaRPr>
          </a:p>
          <a:p>
            <a:endParaRPr lang="en-US" sz="2700" dirty="0">
              <a:latin typeface="Bahnschrift" panose="020B0502040204020203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4BE3B5-83E0-484F-B3BC-04F8DB35D300}"/>
              </a:ext>
            </a:extLst>
          </p:cNvPr>
          <p:cNvCxnSpPr>
            <a:cxnSpLocks/>
          </p:cNvCxnSpPr>
          <p:nvPr/>
        </p:nvCxnSpPr>
        <p:spPr>
          <a:xfrm>
            <a:off x="1476462" y="1577130"/>
            <a:ext cx="6216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349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9BD776-B875-4E2D-B613-9E329B54F3F5}"/>
              </a:ext>
            </a:extLst>
          </p:cNvPr>
          <p:cNvSpPr txBox="1"/>
          <p:nvPr/>
        </p:nvSpPr>
        <p:spPr>
          <a:xfrm>
            <a:off x="0" y="251669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What are some programs or initiatives in which you would like to see MAALL engaging?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>
              <a:solidFill>
                <a:prstClr val="black"/>
              </a:solidFill>
              <a:latin typeface="Amasis MT Pro" panose="02040504050005020304" pitchFamily="18" charset="0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Return of every-other month “coffee chats”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Data bank with expertise / interests of members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Programming on recruitment to the profession + welcoming / integrating / mentoring members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Source-specific programming (ex.: MOML)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Technology/AI, NextGen Bar </a:t>
            </a: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programming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Court / law firm librarians helping to inform academic law librarians of needed skills, source familiarity, etc.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Tools to share ideas / book lists / etc.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300" dirty="0">
                <a:solidFill>
                  <a:prstClr val="black"/>
                </a:solidFill>
                <a:latin typeface="Amasis MT Pro" panose="02040504050005020304" pitchFamily="18" charset="0"/>
              </a:rPr>
              <a:t>MAALL service opportunities (like Book-to-Action) through the year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FD9919-FD14-4F86-AAF6-0E24DC43840B}"/>
              </a:ext>
            </a:extLst>
          </p:cNvPr>
          <p:cNvCxnSpPr>
            <a:cxnSpLocks/>
          </p:cNvCxnSpPr>
          <p:nvPr/>
        </p:nvCxnSpPr>
        <p:spPr>
          <a:xfrm>
            <a:off x="1476462" y="1577130"/>
            <a:ext cx="6216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17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9BD776-B875-4E2D-B613-9E329B54F3F5}"/>
              </a:ext>
            </a:extLst>
          </p:cNvPr>
          <p:cNvSpPr txBox="1"/>
          <p:nvPr/>
        </p:nvSpPr>
        <p:spPr>
          <a:xfrm>
            <a:off x="0" y="251669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>
                <a:latin typeface="Amasis MT Pro" panose="02040504050005020304" pitchFamily="18" charset="0"/>
              </a:rPr>
              <a:t>What would you add or remove from </a:t>
            </a:r>
          </a:p>
          <a:p>
            <a:pPr algn="ctr">
              <a:defRPr/>
            </a:pPr>
            <a:r>
              <a:rPr lang="en-US" sz="2800" dirty="0">
                <a:latin typeface="Amasis MT Pro" panose="02040504050005020304" pitchFamily="18" charset="0"/>
              </a:rPr>
              <a:t>the current MAALL Vision Plan?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solidFill>
                <a:prstClr val="black"/>
              </a:solidFill>
              <a:latin typeface="Amasis MT Pro" panose="02040504050005020304" pitchFamily="18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Additional focus on DEI / encouraging more BIPOC (Black, Indigenous, and people of color) to be on the MAALL Executive Board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Clear prioritization and deliberate implementation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Add a MAALL profile in LinkedIn; cross-post First Friday Fanfare and member profiles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Presence, accessibility of mentoring, new member materials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Strategy that addresses how members can collaborate on research and scholarship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FD9919-FD14-4F86-AAF6-0E24DC43840B}"/>
              </a:ext>
            </a:extLst>
          </p:cNvPr>
          <p:cNvCxnSpPr>
            <a:cxnSpLocks/>
          </p:cNvCxnSpPr>
          <p:nvPr/>
        </p:nvCxnSpPr>
        <p:spPr>
          <a:xfrm>
            <a:off x="1476462" y="1577130"/>
            <a:ext cx="6216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994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9BD776-B875-4E2D-B613-9E329B54F3F5}"/>
              </a:ext>
            </a:extLst>
          </p:cNvPr>
          <p:cNvSpPr txBox="1"/>
          <p:nvPr/>
        </p:nvSpPr>
        <p:spPr>
          <a:xfrm>
            <a:off x="0" y="251669"/>
            <a:ext cx="91440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>
                <a:latin typeface="Amasis MT Pro" panose="02040504050005020304" pitchFamily="18" charset="0"/>
              </a:rPr>
              <a:t>What is the greatest challenge, facing you in your career right now, with which MAALL can help you?</a:t>
            </a:r>
            <a:endParaRPr lang="en-US" sz="2800" dirty="0">
              <a:latin typeface="Bahnschrift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Reimagining</a:t>
            </a: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 our libraries; redesigning spaces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Burnout and exhaustion</a:t>
            </a:r>
            <a:endParaRPr lang="en-US" sz="2800" dirty="0">
              <a:solidFill>
                <a:prstClr val="black"/>
              </a:solidFill>
              <a:latin typeface="Amasis MT Pro" panose="02040504050005020304" pitchFamily="18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Part-time employment in retirement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Leveraging our institutional repository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Keeping physical collections relevant (ILL, consortia)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Project planning; strategic planning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Hiring when there are few candidates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Feeling connected to something bigger than just my institution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FD9919-FD14-4F86-AAF6-0E24DC43840B}"/>
              </a:ext>
            </a:extLst>
          </p:cNvPr>
          <p:cNvCxnSpPr>
            <a:cxnSpLocks/>
          </p:cNvCxnSpPr>
          <p:nvPr/>
        </p:nvCxnSpPr>
        <p:spPr>
          <a:xfrm>
            <a:off x="1476462" y="1577130"/>
            <a:ext cx="6216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12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9BD776-B875-4E2D-B613-9E329B54F3F5}"/>
              </a:ext>
            </a:extLst>
          </p:cNvPr>
          <p:cNvSpPr txBox="1"/>
          <p:nvPr/>
        </p:nvSpPr>
        <p:spPr>
          <a:xfrm>
            <a:off x="0" y="251669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What is the greatest challenge, facing you in your career right now, with which MAALL can help you?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Creating technology-related assignments (great to have a MAALL clearinghouse on these)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Succession planning; change management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AI and other technology-related matters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Need for a position with more remote work options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Need to produce scholarship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FD9919-FD14-4F86-AAF6-0E24DC43840B}"/>
              </a:ext>
            </a:extLst>
          </p:cNvPr>
          <p:cNvCxnSpPr>
            <a:cxnSpLocks/>
          </p:cNvCxnSpPr>
          <p:nvPr/>
        </p:nvCxnSpPr>
        <p:spPr>
          <a:xfrm>
            <a:off x="1476462" y="1577130"/>
            <a:ext cx="6216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87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9BD776-B875-4E2D-B613-9E329B54F3F5}"/>
              </a:ext>
            </a:extLst>
          </p:cNvPr>
          <p:cNvSpPr txBox="1"/>
          <p:nvPr/>
        </p:nvSpPr>
        <p:spPr>
          <a:xfrm>
            <a:off x="0" y="251669"/>
            <a:ext cx="91440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u="sng" dirty="0">
                <a:solidFill>
                  <a:prstClr val="black"/>
                </a:solidFill>
                <a:latin typeface="Bahnschrift" panose="020B0502040204020203" pitchFamily="34" charset="0"/>
              </a:rPr>
              <a:t>Next Steps </a:t>
            </a:r>
            <a:r>
              <a:rPr kumimoji="0" lang="en-US" sz="27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on the MAALL Vision Plan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2024-2027 Vision Plan (extension of 2020-2023 Plan)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Open Forum / Discussion right now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lang="en-US" sz="2800" dirty="0">
              <a:solidFill>
                <a:prstClr val="black"/>
              </a:solidFill>
              <a:latin typeface="Amasis MT Pro" panose="02040504050005020304" pitchFamily="18" charset="0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masis MT Pro" panose="02040504050005020304" pitchFamily="18" charset="0"/>
              </a:rPr>
              <a:t>Jamboard (Google) link for further feedback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solidFill>
                <a:prstClr val="black"/>
              </a:solidFill>
              <a:latin typeface="Amasis MT Pro" panose="02040504050005020304" pitchFamily="18" charset="0"/>
            </a:endParaRPr>
          </a:p>
          <a:p>
            <a:pPr marR="0" lvl="1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700" dirty="0">
                <a:solidFill>
                  <a:prstClr val="black"/>
                </a:solidFill>
                <a:latin typeface="Amasis MT Pro" panose="02040504050005020304" pitchFamily="18" charset="0"/>
              </a:rPr>
              <a:t> </a:t>
            </a:r>
          </a:p>
          <a:p>
            <a:pPr marR="0" lvl="1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</a:rPr>
              <a:t>Thank you so much for joining us this morning.</a:t>
            </a:r>
          </a:p>
          <a:p>
            <a:pPr marR="0" lvl="1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>
              <a:solidFill>
                <a:prstClr val="black"/>
              </a:solidFill>
              <a:latin typeface="Bahnschrift" panose="020B0502040204020203" pitchFamily="34" charset="0"/>
            </a:endParaRPr>
          </a:p>
          <a:p>
            <a:pPr marR="0" lvl="1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</a:rPr>
              <a:t>Matthew Braun —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hlinkClick r:id="rId2"/>
              </a:rPr>
              <a:t>matthew.braun.1@slu.edu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</a:rPr>
              <a:t> </a:t>
            </a:r>
          </a:p>
          <a:p>
            <a:pPr marR="0" lvl="1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US" sz="2500" dirty="0">
                <a:solidFill>
                  <a:prstClr val="black"/>
                </a:solidFill>
                <a:latin typeface="Bahnschrift" panose="020B0502040204020203" pitchFamily="34" charset="0"/>
              </a:rPr>
              <a:t>Allison Reeve Davis — </a:t>
            </a:r>
            <a:r>
              <a:rPr lang="en-US" sz="2500" dirty="0">
                <a:solidFill>
                  <a:prstClr val="black"/>
                </a:solidFill>
                <a:latin typeface="Bahnschrift" panose="020B0502040204020203" pitchFamily="34" charset="0"/>
                <a:hlinkClick r:id="rId3"/>
              </a:rPr>
              <a:t>areeve@littler.com</a:t>
            </a:r>
            <a:r>
              <a:rPr lang="en-US" sz="25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</a:p>
          <a:p>
            <a:pPr marR="0" lvl="1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</a:rPr>
              <a:t>Matt Timko —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hlinkClick r:id="rId4"/>
              </a:rPr>
              <a:t>mtimko@niu.edu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</a:rPr>
              <a:t>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A86BF2-9365-441D-B73B-AC72CCF9978B}"/>
              </a:ext>
            </a:extLst>
          </p:cNvPr>
          <p:cNvCxnSpPr>
            <a:cxnSpLocks/>
          </p:cNvCxnSpPr>
          <p:nvPr/>
        </p:nvCxnSpPr>
        <p:spPr>
          <a:xfrm>
            <a:off x="1644241" y="947956"/>
            <a:ext cx="58135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80065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C5333CB225EE4B8F47B9FA3B1CEEF6" ma:contentTypeVersion="23" ma:contentTypeDescription="Create a new document." ma:contentTypeScope="" ma:versionID="bae1f1066abbd5c9695b8d1d911a26c1">
  <xsd:schema xmlns:xsd="http://www.w3.org/2001/XMLSchema" xmlns:xs="http://www.w3.org/2001/XMLSchema" xmlns:p="http://schemas.microsoft.com/office/2006/metadata/properties" xmlns:ns1="http://schemas.microsoft.com/sharepoint/v3" xmlns:ns2="d55b593c-2742-48f0-a1f0-2135638639be" xmlns:ns3="3248767f-b364-472c-8a5b-124be4031ed4" targetNamespace="http://schemas.microsoft.com/office/2006/metadata/properties" ma:root="true" ma:fieldsID="cc325d8e34d442d1882a7e0b4ca88242" ns1:_="" ns2:_="" ns3:_="">
    <xsd:import namespace="http://schemas.microsoft.com/sharepoint/v3"/>
    <xsd:import namespace="d55b593c-2742-48f0-a1f0-2135638639be"/>
    <xsd:import namespace="3248767f-b364-472c-8a5b-124be4031e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Assignedto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b593c-2742-48f0-a1f0-2135638639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Assignedto" ma:index="20" nillable="true" ma:displayName="Assigned to" ma:format="Dropdown" ma:internalName="Assignedto">
      <xsd:simpleType>
        <xsd:restriction base="dms:Choice">
          <xsd:enumeration value="Karen"/>
          <xsd:enumeration value="Rebecca"/>
          <xsd:enumeration value="Dave"/>
          <xsd:enumeration value="Dorie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2a24743-8347-4253-b4eb-dead049729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" ma:index="25" nillable="true" ma:displayName="Date" ma:format="DateOnly" ma:internalName="Date">
      <xsd:simpleType>
        <xsd:restriction base="dms:DateTime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48767f-b364-472c-8a5b-124be4031ed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7eccb64-bcc3-408f-a76d-86e2ab1ab4dc}" ma:internalName="TaxCatchAll" ma:showField="CatchAllData" ma:web="3248767f-b364-472c-8a5b-124be4031e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Assignedto xmlns="d55b593c-2742-48f0-a1f0-2135638639be" xsi:nil="true"/>
    <TaxCatchAll xmlns="3248767f-b364-472c-8a5b-124be4031ed4" xsi:nil="true"/>
    <_ip_UnifiedCompliancePolicyProperties xmlns="http://schemas.microsoft.com/sharepoint/v3" xsi:nil="true"/>
    <lcf76f155ced4ddcb4097134ff3c332f xmlns="d55b593c-2742-48f0-a1f0-2135638639be">
      <Terms xmlns="http://schemas.microsoft.com/office/infopath/2007/PartnerControls"/>
    </lcf76f155ced4ddcb4097134ff3c332f>
    <Date xmlns="d55b593c-2742-48f0-a1f0-2135638639be" xsi:nil="true"/>
  </documentManagement>
</p:properties>
</file>

<file path=customXml/itemProps1.xml><?xml version="1.0" encoding="utf-8"?>
<ds:datastoreItem xmlns:ds="http://schemas.openxmlformats.org/officeDocument/2006/customXml" ds:itemID="{929FD78C-04DD-410A-9585-30D006079B1B}"/>
</file>

<file path=customXml/itemProps2.xml><?xml version="1.0" encoding="utf-8"?>
<ds:datastoreItem xmlns:ds="http://schemas.openxmlformats.org/officeDocument/2006/customXml" ds:itemID="{18F02B49-9345-4204-B484-EDA798C182D1}"/>
</file>

<file path=customXml/itemProps3.xml><?xml version="1.0" encoding="utf-8"?>
<ds:datastoreItem xmlns:ds="http://schemas.openxmlformats.org/officeDocument/2006/customXml" ds:itemID="{DB6F74E0-F9D4-499D-9752-07F7B10BA19D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960</TotalTime>
  <Words>603</Words>
  <Application>Microsoft Office PowerPoint</Application>
  <PresentationFormat>On-screen Show (4:3)</PresentationFormat>
  <Paragraphs>101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Abadi</vt:lpstr>
      <vt:lpstr>Amasis MT Pro</vt:lpstr>
      <vt:lpstr>Arial</vt:lpstr>
      <vt:lpstr>Bahnschrift</vt:lpstr>
      <vt:lpstr>Bahnschrift Light Condensed</vt:lpstr>
      <vt:lpstr>Calibri</vt:lpstr>
      <vt:lpstr>Courier New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9A: Our Vision for the Future</dc:title>
  <dc:creator>Matthew Braun</dc:creator>
  <cp:lastModifiedBy>Matthew Braun</cp:lastModifiedBy>
  <cp:revision>41</cp:revision>
  <dcterms:created xsi:type="dcterms:W3CDTF">2023-10-04T21:57:48Z</dcterms:created>
  <dcterms:modified xsi:type="dcterms:W3CDTF">2023-10-10T18:22:49Z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0x01010032C5333CB225EE4B8F47B9FA3B1CEEF6</vt:lpwstr>
  </property>
</Properties>
</file>