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  <p:sldMasterId id="2147483768" r:id="rId2"/>
    <p:sldMasterId id="2147483770" r:id="rId3"/>
    <p:sldMasterId id="2147483683" r:id="rId4"/>
    <p:sldMasterId id="2147483769" r:id="rId5"/>
  </p:sldMasterIdLst>
  <p:notesMasterIdLst>
    <p:notesMasterId r:id="rId25"/>
  </p:notesMasterIdLst>
  <p:handoutMasterIdLst>
    <p:handoutMasterId r:id="rId26"/>
  </p:handoutMasterIdLst>
  <p:sldIdLst>
    <p:sldId id="543" r:id="rId7"/>
    <p:sldId id="257" r:id="rId8"/>
    <p:sldId id="559" r:id="rId9"/>
    <p:sldId id="562" r:id="rId10"/>
    <p:sldId id="560" r:id="rId11"/>
    <p:sldId id="260" r:id="rId12"/>
    <p:sldId id="561" r:id="rId13"/>
    <p:sldId id="261" r:id="rId14"/>
    <p:sldId id="544" r:id="rId15"/>
    <p:sldId id="563" r:id="rId16"/>
    <p:sldId id="546" r:id="rId17"/>
    <p:sldId id="564" r:id="rId18"/>
    <p:sldId id="566" r:id="rId19"/>
    <p:sldId id="555" r:id="rId20"/>
    <p:sldId id="556" r:id="rId21"/>
    <p:sldId id="565" r:id="rId22"/>
    <p:sldId id="273" r:id="rId23"/>
    <p:sldId id="55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0CA1791A-5269-F541-BA16-04113DE7C591}">
          <p14:sldIdLst>
            <p14:sldId id="543"/>
            <p14:sldId id="257"/>
            <p14:sldId id="559"/>
            <p14:sldId id="562"/>
            <p14:sldId id="560"/>
            <p14:sldId id="260"/>
            <p14:sldId id="561"/>
            <p14:sldId id="261"/>
            <p14:sldId id="544"/>
            <p14:sldId id="563"/>
            <p14:sldId id="546"/>
            <p14:sldId id="564"/>
            <p14:sldId id="566"/>
            <p14:sldId id="555"/>
            <p14:sldId id="556"/>
            <p14:sldId id="565"/>
            <p14:sldId id="273"/>
            <p14:sldId id="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A"/>
    <a:srgbClr val="5A9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2658C-E962-4E61-A786-28B3C138D11D}" v="7" dt="2023-10-09T13:25:32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8" autoAdjust="0"/>
    <p:restoredTop sz="85985" autoAdjust="0"/>
  </p:normalViewPr>
  <p:slideViewPr>
    <p:cSldViewPr snapToGrid="0" snapToObjects="1">
      <p:cViewPr varScale="1">
        <p:scale>
          <a:sx n="101" d="100"/>
          <a:sy n="101" d="100"/>
        </p:scale>
        <p:origin x="114" y="51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ve Davis, Allison" userId="3c2c46c5-9947-454a-9d8e-d103303015d1" providerId="ADAL" clId="{5CC2658C-E962-4E61-A786-28B3C138D11D}"/>
    <pc:docChg chg="modSld">
      <pc:chgData name="Reeve Davis, Allison" userId="3c2c46c5-9947-454a-9d8e-d103303015d1" providerId="ADAL" clId="{5CC2658C-E962-4E61-A786-28B3C138D11D}" dt="2023-10-09T13:25:32.779" v="85" actId="207"/>
      <pc:docMkLst>
        <pc:docMk/>
      </pc:docMkLst>
      <pc:sldChg chg="modSp mod modNotes">
        <pc:chgData name="Reeve Davis, Allison" userId="3c2c46c5-9947-454a-9d8e-d103303015d1" providerId="ADAL" clId="{5CC2658C-E962-4E61-A786-28B3C138D11D}" dt="2023-10-09T13:23:21.121" v="80"/>
        <pc:sldMkLst>
          <pc:docMk/>
          <pc:sldMk cId="286079245" sldId="257"/>
        </pc:sldMkLst>
        <pc:spChg chg="mod">
          <ac:chgData name="Reeve Davis, Allison" userId="3c2c46c5-9947-454a-9d8e-d103303015d1" providerId="ADAL" clId="{5CC2658C-E962-4E61-A786-28B3C138D11D}" dt="2023-10-09T13:23:17.496" v="79" actId="255"/>
          <ac:spMkLst>
            <pc:docMk/>
            <pc:sldMk cId="286079245" sldId="257"/>
            <ac:spMk id="5" creationId="{67A7A99A-28D7-06C7-04EC-D63268712330}"/>
          </ac:spMkLst>
        </pc:spChg>
      </pc:sldChg>
      <pc:sldChg chg="delCm">
        <pc:chgData name="Reeve Davis, Allison" userId="3c2c46c5-9947-454a-9d8e-d103303015d1" providerId="ADAL" clId="{5CC2658C-E962-4E61-A786-28B3C138D11D}" dt="2023-10-09T13:24:33.991" v="83"/>
        <pc:sldMkLst>
          <pc:docMk/>
          <pc:sldMk cId="2247666382" sldId="544"/>
        </pc:sldMkLst>
      </pc:sldChg>
      <pc:sldChg chg="delCm">
        <pc:chgData name="Reeve Davis, Allison" userId="3c2c46c5-9947-454a-9d8e-d103303015d1" providerId="ADAL" clId="{5CC2658C-E962-4E61-A786-28B3C138D11D}" dt="2023-10-06T14:49:22.338" v="7"/>
        <pc:sldMkLst>
          <pc:docMk/>
          <pc:sldMk cId="923138630" sldId="546"/>
        </pc:sldMkLst>
      </pc:sldChg>
      <pc:sldChg chg="modSp mod">
        <pc:chgData name="Reeve Davis, Allison" userId="3c2c46c5-9947-454a-9d8e-d103303015d1" providerId="ADAL" clId="{5CC2658C-E962-4E61-A786-28B3C138D11D}" dt="2023-10-09T13:23:52.793" v="81" actId="207"/>
        <pc:sldMkLst>
          <pc:docMk/>
          <pc:sldMk cId="195006091" sldId="560"/>
        </pc:sldMkLst>
        <pc:spChg chg="mod">
          <ac:chgData name="Reeve Davis, Allison" userId="3c2c46c5-9947-454a-9d8e-d103303015d1" providerId="ADAL" clId="{5CC2658C-E962-4E61-A786-28B3C138D11D}" dt="2023-10-09T13:23:52.793" v="81" actId="207"/>
          <ac:spMkLst>
            <pc:docMk/>
            <pc:sldMk cId="195006091" sldId="560"/>
            <ac:spMk id="3" creationId="{D72A69A1-995F-0149-BECB-B804EABB195C}"/>
          </ac:spMkLst>
        </pc:spChg>
      </pc:sldChg>
      <pc:sldChg chg="modSp mod">
        <pc:chgData name="Reeve Davis, Allison" userId="3c2c46c5-9947-454a-9d8e-d103303015d1" providerId="ADAL" clId="{5CC2658C-E962-4E61-A786-28B3C138D11D}" dt="2023-10-09T13:24:15.006" v="82" actId="207"/>
        <pc:sldMkLst>
          <pc:docMk/>
          <pc:sldMk cId="3113059052" sldId="561"/>
        </pc:sldMkLst>
        <pc:spChg chg="mod">
          <ac:chgData name="Reeve Davis, Allison" userId="3c2c46c5-9947-454a-9d8e-d103303015d1" providerId="ADAL" clId="{5CC2658C-E962-4E61-A786-28B3C138D11D}" dt="2023-10-09T13:24:15.006" v="82" actId="207"/>
          <ac:spMkLst>
            <pc:docMk/>
            <pc:sldMk cId="3113059052" sldId="561"/>
            <ac:spMk id="3" creationId="{D72A69A1-995F-0149-BECB-B804EABB195C}"/>
          </ac:spMkLst>
        </pc:spChg>
      </pc:sldChg>
      <pc:sldChg chg="modSp mod modAnim">
        <pc:chgData name="Reeve Davis, Allison" userId="3c2c46c5-9947-454a-9d8e-d103303015d1" providerId="ADAL" clId="{5CC2658C-E962-4E61-A786-28B3C138D11D}" dt="2023-10-09T13:25:15.434" v="84" actId="207"/>
        <pc:sldMkLst>
          <pc:docMk/>
          <pc:sldMk cId="245472264" sldId="563"/>
        </pc:sldMkLst>
        <pc:spChg chg="mod">
          <ac:chgData name="Reeve Davis, Allison" userId="3c2c46c5-9947-454a-9d8e-d103303015d1" providerId="ADAL" clId="{5CC2658C-E962-4E61-A786-28B3C138D11D}" dt="2023-10-09T13:25:15.434" v="84" actId="207"/>
          <ac:spMkLst>
            <pc:docMk/>
            <pc:sldMk cId="245472264" sldId="563"/>
            <ac:spMk id="5" creationId="{D6027022-00D7-280E-44F6-6B73A746050E}"/>
          </ac:spMkLst>
        </pc:spChg>
      </pc:sldChg>
      <pc:sldChg chg="modSp mod modAnim">
        <pc:chgData name="Reeve Davis, Allison" userId="3c2c46c5-9947-454a-9d8e-d103303015d1" providerId="ADAL" clId="{5CC2658C-E962-4E61-A786-28B3C138D11D}" dt="2023-10-09T13:25:32.779" v="85" actId="207"/>
        <pc:sldMkLst>
          <pc:docMk/>
          <pc:sldMk cId="3373843043" sldId="564"/>
        </pc:sldMkLst>
        <pc:spChg chg="mod">
          <ac:chgData name="Reeve Davis, Allison" userId="3c2c46c5-9947-454a-9d8e-d103303015d1" providerId="ADAL" clId="{5CC2658C-E962-4E61-A786-28B3C138D11D}" dt="2023-10-09T13:25:32.779" v="85" actId="207"/>
          <ac:spMkLst>
            <pc:docMk/>
            <pc:sldMk cId="3373843043" sldId="564"/>
            <ac:spMk id="5" creationId="{D6027022-00D7-280E-44F6-6B73A746050E}"/>
          </ac:spMkLst>
        </pc:spChg>
      </pc:sldChg>
      <pc:sldChg chg="addSp modSp mod">
        <pc:chgData name="Reeve Davis, Allison" userId="3c2c46c5-9947-454a-9d8e-d103303015d1" providerId="ADAL" clId="{5CC2658C-E962-4E61-A786-28B3C138D11D}" dt="2023-10-06T15:05:45.061" v="78" actId="1076"/>
        <pc:sldMkLst>
          <pc:docMk/>
          <pc:sldMk cId="1385589989" sldId="566"/>
        </pc:sldMkLst>
        <pc:spChg chg="add mod">
          <ac:chgData name="Reeve Davis, Allison" userId="3c2c46c5-9947-454a-9d8e-d103303015d1" providerId="ADAL" clId="{5CC2658C-E962-4E61-A786-28B3C138D11D}" dt="2023-10-06T15:05:45.061" v="78" actId="1076"/>
          <ac:spMkLst>
            <pc:docMk/>
            <pc:sldMk cId="1385589989" sldId="566"/>
            <ac:spMk id="7" creationId="{E6222BE9-15F7-A727-37F0-1F3F3E07DB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F6B3EC-AF1F-2F42-B624-473496D22F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65C62-0FAB-F341-916C-E63EF1587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40A1-98F2-014D-A607-D496AB6B618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CF32E-1FB1-914C-AB3A-64916CE0B7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16FC4-7169-7D44-B8D9-7EF530B749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86844-1D55-604B-95BD-614120F8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4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5CEFB-6EF2-6D47-BF56-B4AADBDE945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B867A-D087-4E46-9ACD-6EF17C13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867A-D087-4E46-9ACD-6EF17C130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3019"/>
      </p:ext>
    </p:extLst>
  </p:cSld>
  <p:clrMapOvr>
    <a:masterClrMapping/>
  </p:clrMapOvr>
</p:notes>
</file>

<file path=ppt/notesSlides/notesSlide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867A-D087-4E46-9ACD-6EF17C130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921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867A-D087-4E46-9ACD-6EF17C130A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10873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867A-D087-4E46-9ACD-6EF17C130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5522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867A-D087-4E46-9ACD-6EF17C130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5146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867A-D087-4E46-9ACD-6EF17C130A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640864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867A-D087-4E46-9ACD-6EF17C130A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65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D6F98C-33F2-2062-BF40-62884294BBC4}"/>
              </a:ext>
            </a:extLst>
          </p:cNvPr>
          <p:cNvSpPr/>
          <p:nvPr userDrawn="1"/>
        </p:nvSpPr>
        <p:spPr>
          <a:xfrm>
            <a:off x="0" y="-1"/>
            <a:ext cx="12192000" cy="69494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1831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98E6-1683-09AD-1A0C-E631633E9330}"/>
              </a:ext>
            </a:extLst>
          </p:cNvPr>
          <p:cNvSpPr/>
          <p:nvPr userDrawn="1"/>
        </p:nvSpPr>
        <p:spPr>
          <a:xfrm>
            <a:off x="609600" y="0"/>
            <a:ext cx="3677265" cy="678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A5D0-16EC-D8D2-9B9A-A345C39CEBDB}"/>
              </a:ext>
            </a:extLst>
          </p:cNvPr>
          <p:cNvSpPr txBox="1"/>
          <p:nvPr userDrawn="1"/>
        </p:nvSpPr>
        <p:spPr>
          <a:xfrm>
            <a:off x="732503" y="131420"/>
            <a:ext cx="343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roxima Nova" panose="02000506030000020004" pitchFamily="50" charset="0"/>
              </a:rPr>
              <a:t>A LITTLER PRESENTATION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9D448E-EA8E-12F5-8B8D-CBF990640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922" y="1232295"/>
            <a:ext cx="6319838" cy="271980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3BE2E91-E19E-922C-93F0-AEE4A2A6E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5475830"/>
            <a:ext cx="2338388" cy="71023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DCA5C5F-36A1-8AB5-EC4D-D191566F8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094" y="4150580"/>
            <a:ext cx="6319838" cy="10366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B7A2A15-BA1F-6ACA-7B23-D289921372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9627" y="3399695"/>
            <a:ext cx="5572746" cy="557274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F9CEB4-EB04-5609-64AB-D29322EE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8936" y="-557784"/>
            <a:ext cx="7946136" cy="7946136"/>
          </a:xfrm>
          <a:prstGeom prst="flowChartConnector">
            <a:avLst/>
          </a:prstGeom>
          <a:pattFill prst="pct5">
            <a:fgClr>
              <a:schemeClr val="bg2"/>
            </a:fgClr>
            <a:bgClr>
              <a:schemeClr val="tx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97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55EBE7-7BD6-0741-A4DA-CBD08FF6F1CF}"/>
              </a:ext>
            </a:extLst>
          </p:cNvPr>
          <p:cNvSpPr/>
          <p:nvPr userDrawn="1"/>
        </p:nvSpPr>
        <p:spPr>
          <a:xfrm rot="16200000">
            <a:off x="5408900" y="-5415839"/>
            <a:ext cx="1371600" cy="121946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02B45E-BDCD-144F-8A22-6C636B505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B8CFC17-93B0-4A88-BEDE-93E44F7AC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813" y="1737360"/>
            <a:ext cx="11631168" cy="457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4163" indent="-2841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/>
            </a:lvl1pPr>
            <a:lvl2pPr marL="692150" indent="-3460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3000"/>
            </a:lvl2pPr>
            <a:lvl3pPr marL="1025525" indent="-3333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800"/>
            </a:lvl3pPr>
            <a:lvl4pPr marL="1309688" indent="-2841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600"/>
            </a:lvl4pPr>
            <a:lvl5pPr marL="1606550" indent="-2349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4270B8-1760-AC4E-D3CA-FE1ADCEADECA}"/>
              </a:ext>
            </a:extLst>
          </p:cNvPr>
          <p:cNvSpPr/>
          <p:nvPr userDrawn="1"/>
        </p:nvSpPr>
        <p:spPr>
          <a:xfrm>
            <a:off x="7940232" y="1213658"/>
            <a:ext cx="4254371" cy="1536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1_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55EBE7-7BD6-0741-A4DA-CBD08FF6F1CF}"/>
              </a:ext>
            </a:extLst>
          </p:cNvPr>
          <p:cNvSpPr/>
          <p:nvPr userDrawn="1"/>
        </p:nvSpPr>
        <p:spPr>
          <a:xfrm rot="16200000">
            <a:off x="3770601" y="-3777538"/>
            <a:ext cx="1371600" cy="89180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02B45E-BDCD-144F-8A22-6C636B505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B8CFC17-93B0-4A88-BEDE-93E44F7AC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813" y="1737360"/>
            <a:ext cx="11631168" cy="457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4163" indent="-2841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/>
            </a:lvl1pPr>
            <a:lvl2pPr marL="692150" indent="-3460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3000"/>
            </a:lvl2pPr>
            <a:lvl3pPr marL="1025525" indent="-3333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800"/>
            </a:lvl3pPr>
            <a:lvl4pPr marL="1309688" indent="-2841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600"/>
            </a:lvl4pPr>
            <a:lvl5pPr marL="1606550" indent="-2349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4270B8-1760-AC4E-D3CA-FE1ADCEADECA}"/>
              </a:ext>
            </a:extLst>
          </p:cNvPr>
          <p:cNvSpPr/>
          <p:nvPr userDrawn="1"/>
        </p:nvSpPr>
        <p:spPr>
          <a:xfrm>
            <a:off x="8915400" y="0"/>
            <a:ext cx="122099" cy="1367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8478D11-71F6-E4A8-99E0-4941497E88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5610" y="365697"/>
            <a:ext cx="2436561" cy="7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12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DFE0B-5AE7-424D-A76E-8F7A25B922A5}"/>
              </a:ext>
            </a:extLst>
          </p:cNvPr>
          <p:cNvSpPr/>
          <p:nvPr userDrawn="1"/>
        </p:nvSpPr>
        <p:spPr>
          <a:xfrm rot="16200000">
            <a:off x="5408899" y="-5415838"/>
            <a:ext cx="1371600" cy="121946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EA89E2-6F6A-1E4B-9FBD-9F4D394A0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4A7E3AB-9B1F-41F6-B867-5B2F3DBE708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813" y="1737360"/>
            <a:ext cx="5696712" cy="457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4163" indent="-2841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/>
            </a:lvl1pPr>
            <a:lvl2pPr marL="692150" indent="-3460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3000"/>
            </a:lvl2pPr>
            <a:lvl3pPr marL="1025525" indent="-3333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800"/>
            </a:lvl3pPr>
            <a:lvl4pPr marL="1309688" indent="-2841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600"/>
            </a:lvl4pPr>
            <a:lvl5pPr marL="1606550" indent="-2349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25AD795-8E9C-4841-A934-2495B90594C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27064" y="1734152"/>
            <a:ext cx="5696712" cy="457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4163" indent="-2841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/>
            </a:lvl1pPr>
            <a:lvl2pPr marL="692150" indent="-3460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3000"/>
            </a:lvl2pPr>
            <a:lvl3pPr marL="1025525" indent="-3333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800"/>
            </a:lvl3pPr>
            <a:lvl4pPr marL="1309688" indent="-2841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600"/>
            </a:lvl4pPr>
            <a:lvl5pPr marL="1606550" indent="-2349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4EB7E3-3B3A-030A-C4FB-C8D46EABBE3F}"/>
              </a:ext>
            </a:extLst>
          </p:cNvPr>
          <p:cNvSpPr/>
          <p:nvPr userDrawn="1"/>
        </p:nvSpPr>
        <p:spPr>
          <a:xfrm>
            <a:off x="7940233" y="1213658"/>
            <a:ext cx="4254370" cy="1536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1_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DFE0B-5AE7-424D-A76E-8F7A25B922A5}"/>
              </a:ext>
            </a:extLst>
          </p:cNvPr>
          <p:cNvSpPr/>
          <p:nvPr userDrawn="1"/>
        </p:nvSpPr>
        <p:spPr>
          <a:xfrm rot="16200000">
            <a:off x="3770599" y="-3777537"/>
            <a:ext cx="1371600" cy="89180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EA89E2-6F6A-1E4B-9FBD-9F4D394A0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4A7E3AB-9B1F-41F6-B867-5B2F3DBE708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813" y="1737360"/>
            <a:ext cx="5696712" cy="457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4163" indent="-2841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/>
            </a:lvl1pPr>
            <a:lvl2pPr marL="692150" indent="-3460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3000"/>
            </a:lvl2pPr>
            <a:lvl3pPr marL="1025525" indent="-3333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800"/>
            </a:lvl3pPr>
            <a:lvl4pPr marL="1309688" indent="-2841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600"/>
            </a:lvl4pPr>
            <a:lvl5pPr marL="1606550" indent="-2349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25AD795-8E9C-4841-A934-2495B90594C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27064" y="1734152"/>
            <a:ext cx="5696712" cy="457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4163" indent="-2841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/>
            </a:lvl1pPr>
            <a:lvl2pPr marL="692150" indent="-3460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3000"/>
            </a:lvl2pPr>
            <a:lvl3pPr marL="1025525" indent="-3333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800"/>
            </a:lvl3pPr>
            <a:lvl4pPr marL="1309688" indent="-2841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600"/>
            </a:lvl4pPr>
            <a:lvl5pPr marL="1606550" indent="-2349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4EB7E3-3B3A-030A-C4FB-C8D46EABBE3F}"/>
              </a:ext>
            </a:extLst>
          </p:cNvPr>
          <p:cNvSpPr/>
          <p:nvPr userDrawn="1"/>
        </p:nvSpPr>
        <p:spPr>
          <a:xfrm>
            <a:off x="8915400" y="0"/>
            <a:ext cx="118872" cy="1367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DB96A4-5513-55C7-37A5-B37F5F9EC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5610" y="365697"/>
            <a:ext cx="2436561" cy="7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14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itle and 2 Column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83EB7F-BADA-3644-93A8-E5354CE1FDE1}"/>
              </a:ext>
            </a:extLst>
          </p:cNvPr>
          <p:cNvSpPr/>
          <p:nvPr userDrawn="1"/>
        </p:nvSpPr>
        <p:spPr>
          <a:xfrm rot="16200000">
            <a:off x="5407597" y="-5414537"/>
            <a:ext cx="1371600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42255-30D8-6F46-84B1-144E31FA11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33F8E50-C408-E34E-B890-95A57FABA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5360" y="127322"/>
            <a:ext cx="966362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051132B-D970-49F6-AF74-8B6D247A49F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45360" y="1734152"/>
            <a:ext cx="9678416" cy="457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4163" indent="-2841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/>
            </a:lvl1pPr>
            <a:lvl2pPr marL="692150" indent="-3460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3000"/>
            </a:lvl2pPr>
            <a:lvl3pPr marL="1025525" indent="-3333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800"/>
            </a:lvl3pPr>
            <a:lvl4pPr marL="1309688" indent="-2841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600"/>
            </a:lvl4pPr>
            <a:lvl5pPr marL="1606550" indent="-2349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D5162-6FA7-A150-7A0D-9859C7B45152}"/>
              </a:ext>
            </a:extLst>
          </p:cNvPr>
          <p:cNvSpPr/>
          <p:nvPr userDrawn="1"/>
        </p:nvSpPr>
        <p:spPr>
          <a:xfrm>
            <a:off x="1584960" y="6553201"/>
            <a:ext cx="660400" cy="3048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AAC90B-4870-ECB6-9562-8046625ABAE0}"/>
              </a:ext>
            </a:extLst>
          </p:cNvPr>
          <p:cNvSpPr/>
          <p:nvPr userDrawn="1"/>
        </p:nvSpPr>
        <p:spPr>
          <a:xfrm>
            <a:off x="0" y="-4337"/>
            <a:ext cx="1757680" cy="686233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F77E0-022D-D670-62D9-B593955830AD}"/>
              </a:ext>
            </a:extLst>
          </p:cNvPr>
          <p:cNvSpPr/>
          <p:nvPr userDrawn="1"/>
        </p:nvSpPr>
        <p:spPr>
          <a:xfrm>
            <a:off x="1584960" y="0"/>
            <a:ext cx="172720" cy="2621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Content - with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C69B18-E098-2A4E-81BD-E020FD863716}"/>
              </a:ext>
            </a:extLst>
          </p:cNvPr>
          <p:cNvSpPr/>
          <p:nvPr userDrawn="1"/>
        </p:nvSpPr>
        <p:spPr>
          <a:xfrm rot="16200000">
            <a:off x="5408900" y="-5415839"/>
            <a:ext cx="1371600" cy="12194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206FB-9596-C147-A0A7-52D19B57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/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5D974D-0D63-B445-B8C4-308C540CC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810" y="127322"/>
            <a:ext cx="11631171" cy="1161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63C91DD-3347-4892-9E84-026EA8E069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813" y="1737360"/>
            <a:ext cx="5635307" cy="457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4163" indent="-2841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/>
            </a:lvl1pPr>
            <a:lvl2pPr marL="692150" indent="-3460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3000"/>
            </a:lvl2pPr>
            <a:lvl3pPr marL="1025525" indent="-333375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800"/>
            </a:lvl3pPr>
            <a:lvl4pPr marL="1309688" indent="-2841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600"/>
            </a:lvl4pPr>
            <a:lvl5pPr marL="1606550" indent="-23495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3F0CB1-0077-2172-D44A-C157B68459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564786" y="1128473"/>
            <a:ext cx="5533907" cy="5535773"/>
          </a:xfrm>
          <a:prstGeom prst="flowChartConnector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F613D3-59DF-9EE5-B4D8-A0360D0F69B7}"/>
              </a:ext>
            </a:extLst>
          </p:cNvPr>
          <p:cNvSpPr/>
          <p:nvPr userDrawn="1"/>
        </p:nvSpPr>
        <p:spPr>
          <a:xfrm>
            <a:off x="1" y="0"/>
            <a:ext cx="5181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54E33FC-3003-EF44-AE1B-315D80AF2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91043-7BE9-FFD4-A07F-8F91736FB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616075"/>
            <a:ext cx="5440363" cy="45259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/>
            </a:lvl1pPr>
            <a:lvl2pPr>
              <a:defRPr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 Second level Text</a:t>
            </a:r>
          </a:p>
          <a:p>
            <a:pPr lvl="2"/>
            <a:r>
              <a:rPr lang="en-US" dirty="0"/>
              <a:t>Third level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3F9973-2A2E-FD2D-E951-360243C814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0815" y="342900"/>
            <a:ext cx="6172200" cy="6172200"/>
          </a:xfrm>
          <a:prstGeom prst="flowChartConnector">
            <a:avLst/>
          </a:prstGeom>
          <a:pattFill prst="pct5">
            <a:fgClr>
              <a:schemeClr val="tx2"/>
            </a:fgClr>
            <a:bgClr>
              <a:schemeClr val="tx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F9DED-B36A-0746-B690-04DB8A2DE4B1}"/>
              </a:ext>
            </a:extLst>
          </p:cNvPr>
          <p:cNvSpPr/>
          <p:nvPr userDrawn="1"/>
        </p:nvSpPr>
        <p:spPr>
          <a:xfrm>
            <a:off x="-1" y="6540555"/>
            <a:ext cx="12192001" cy="317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32BE72-A30C-CA43-B61F-BF0BD2654DCF}"/>
              </a:ext>
            </a:extLst>
          </p:cNvPr>
          <p:cNvSpPr/>
          <p:nvPr userDrawn="1"/>
        </p:nvSpPr>
        <p:spPr>
          <a:xfrm>
            <a:off x="7188200" y="0"/>
            <a:ext cx="5003801" cy="68580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DCDAAE18-DA66-1C42-9FCA-72676E5665C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73033" y="442762"/>
            <a:ext cx="4105275" cy="5467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Divider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7EA1B8D-CF67-F746-8EB4-2C779BD25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4C66BB6-4427-534E-ABE6-32BDA55B65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188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CAD6F-6BCC-4D12-736C-091142C0C968}"/>
              </a:ext>
            </a:extLst>
          </p:cNvPr>
          <p:cNvSpPr/>
          <p:nvPr userDrawn="1"/>
        </p:nvSpPr>
        <p:spPr>
          <a:xfrm>
            <a:off x="7011394" y="0"/>
            <a:ext cx="5180608" cy="317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1_Divi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F613D3-59DF-9EE5-B4D8-A0360D0F69B7}"/>
              </a:ext>
            </a:extLst>
          </p:cNvPr>
          <p:cNvSpPr/>
          <p:nvPr userDrawn="1"/>
        </p:nvSpPr>
        <p:spPr>
          <a:xfrm>
            <a:off x="1" y="0"/>
            <a:ext cx="5181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54E33FC-3003-EF44-AE1B-315D80AF2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91043-7BE9-FFD4-A07F-8F91736FB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0238" y="1616075"/>
            <a:ext cx="4556125" cy="4525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4800" b="1"/>
            </a:lvl1pPr>
            <a:lvl2pPr>
              <a:defRPr/>
            </a:lvl2pPr>
          </a:lstStyle>
          <a:p>
            <a:pPr lvl="0"/>
            <a:r>
              <a:rPr lang="en-US" dirty="0"/>
              <a:t>Click to edit Divider Text</a:t>
            </a:r>
          </a:p>
          <a:p>
            <a:pPr lvl="1"/>
            <a:r>
              <a:rPr lang="en-US" dirty="0"/>
              <a:t>Second level Divider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327479-2BB1-2D8C-794A-DC5ADC894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14350" y="247888"/>
            <a:ext cx="6362225" cy="636222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Divider - Stati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DA094E-E8CA-27E9-7D49-D6F98CCF9F13}"/>
              </a:ext>
            </a:extLst>
          </p:cNvPr>
          <p:cNvSpPr/>
          <p:nvPr userDrawn="1"/>
        </p:nvSpPr>
        <p:spPr>
          <a:xfrm>
            <a:off x="0" y="6172201"/>
            <a:ext cx="6096000" cy="685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32BE72-A30C-CA43-B61F-BF0BD2654DCF}"/>
              </a:ext>
            </a:extLst>
          </p:cNvPr>
          <p:cNvSpPr/>
          <p:nvPr userDrawn="1"/>
        </p:nvSpPr>
        <p:spPr>
          <a:xfrm>
            <a:off x="6096000" y="0"/>
            <a:ext cx="6096001" cy="6858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011FB3-030E-ADD5-9FAA-931F8B17B40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5" y="2"/>
            <a:ext cx="6858000" cy="6858000"/>
          </a:xfrm>
          <a:prstGeom prst="ellipse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00AE1A-6EAA-154A-BE5A-7D391B48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AA52D6-0535-3EDC-0B6F-2B1A977CE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08925" y="1600201"/>
            <a:ext cx="3703638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789980-36AF-3426-6AC4-218096E4E6E9}"/>
              </a:ext>
            </a:extLst>
          </p:cNvPr>
          <p:cNvSpPr/>
          <p:nvPr userDrawn="1"/>
        </p:nvSpPr>
        <p:spPr>
          <a:xfrm>
            <a:off x="22226" y="593128"/>
            <a:ext cx="1501775" cy="5665432"/>
          </a:xfrm>
          <a:custGeom>
            <a:avLst/>
            <a:gdLst>
              <a:gd name="connsiteX0" fmla="*/ 1501775 w 1501775"/>
              <a:gd name="connsiteY0" fmla="*/ 0 h 5665432"/>
              <a:gd name="connsiteX1" fmla="*/ 1501775 w 1501775"/>
              <a:gd name="connsiteY1" fmla="*/ 5665432 h 5665432"/>
              <a:gd name="connsiteX2" fmla="*/ 1493329 w 1501775"/>
              <a:gd name="connsiteY2" fmla="*/ 5665432 h 5665432"/>
              <a:gd name="connsiteX3" fmla="*/ 1247838 w 1501775"/>
              <a:gd name="connsiteY3" fmla="*/ 5481857 h 5665432"/>
              <a:gd name="connsiteX4" fmla="*/ 0 w 1501775"/>
              <a:gd name="connsiteY4" fmla="*/ 2835874 h 5665432"/>
              <a:gd name="connsiteX5" fmla="*/ 1247838 w 1501775"/>
              <a:gd name="connsiteY5" fmla="*/ 189891 h 566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775" h="5665432">
                <a:moveTo>
                  <a:pt x="1501775" y="0"/>
                </a:moveTo>
                <a:lnTo>
                  <a:pt x="1501775" y="5665432"/>
                </a:lnTo>
                <a:lnTo>
                  <a:pt x="1493329" y="5665432"/>
                </a:lnTo>
                <a:lnTo>
                  <a:pt x="1247838" y="5481857"/>
                </a:lnTo>
                <a:cubicBezTo>
                  <a:pt x="485752" y="4852928"/>
                  <a:pt x="0" y="3901128"/>
                  <a:pt x="0" y="2835874"/>
                </a:cubicBezTo>
                <a:cubicBezTo>
                  <a:pt x="0" y="1770621"/>
                  <a:pt x="485752" y="818820"/>
                  <a:pt x="1247838" y="18989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BCF7E0-5EAF-90EE-A731-51BFE6D47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5725" y="-6477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_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D6F98C-33F2-2062-BF40-62884294BBC4}"/>
              </a:ext>
            </a:extLst>
          </p:cNvPr>
          <p:cNvSpPr/>
          <p:nvPr userDrawn="1"/>
        </p:nvSpPr>
        <p:spPr>
          <a:xfrm>
            <a:off x="0" y="-1"/>
            <a:ext cx="12192000" cy="69494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1831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98E6-1683-09AD-1A0C-E631633E9330}"/>
              </a:ext>
            </a:extLst>
          </p:cNvPr>
          <p:cNvSpPr/>
          <p:nvPr userDrawn="1"/>
        </p:nvSpPr>
        <p:spPr>
          <a:xfrm>
            <a:off x="609600" y="0"/>
            <a:ext cx="3677265" cy="6784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A5D0-16EC-D8D2-9B9A-A345C39CEBDB}"/>
              </a:ext>
            </a:extLst>
          </p:cNvPr>
          <p:cNvSpPr txBox="1"/>
          <p:nvPr userDrawn="1"/>
        </p:nvSpPr>
        <p:spPr>
          <a:xfrm>
            <a:off x="732503" y="131420"/>
            <a:ext cx="343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roxima Nova" panose="02000506030000020004" pitchFamily="50" charset="0"/>
              </a:rPr>
              <a:t>LOCAL EVERYWHERE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9D448E-EA8E-12F5-8B8D-CBF990640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922" y="1232295"/>
            <a:ext cx="6319838" cy="271980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3BE2E91-E19E-922C-93F0-AEE4A2A6E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5475830"/>
            <a:ext cx="2338388" cy="71023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DCA5C5F-36A1-8AB5-EC4D-D191566F8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094" y="4150580"/>
            <a:ext cx="6319838" cy="10366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B7A2A15-BA1F-6ACA-7B23-D289921372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9627" y="3399695"/>
            <a:ext cx="5572746" cy="557274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F9CEB4-EB04-5609-64AB-D29322EE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8936" y="-557784"/>
            <a:ext cx="7946136" cy="7946136"/>
          </a:xfrm>
          <a:prstGeom prst="flowChartConnector">
            <a:avLst/>
          </a:prstGeom>
          <a:pattFill prst="pct5">
            <a:fgClr>
              <a:schemeClr val="bg2"/>
            </a:fgClr>
            <a:bgClr>
              <a:schemeClr val="tx1"/>
            </a:bgClr>
          </a:patt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2_Divider - Stati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DA094E-E8CA-27E9-7D49-D6F98CCF9F1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0CAA2-DF5A-FFB9-90C1-350C089552D9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6858000" cy="6858000"/>
          </a:xfrm>
          <a:prstGeom prst="ellipse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432BE72-A30C-CA43-B61F-BF0BD2654DCF}"/>
              </a:ext>
            </a:extLst>
          </p:cNvPr>
          <p:cNvSpPr/>
          <p:nvPr userDrawn="1"/>
        </p:nvSpPr>
        <p:spPr>
          <a:xfrm>
            <a:off x="6096000" y="0"/>
            <a:ext cx="6096001" cy="6858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00AE1A-6EAA-154A-BE5A-7D391B48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AA52D6-0535-3EDC-0B6F-2B1A977CE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6275" y="1600201"/>
            <a:ext cx="4586288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BCF7E0-5EAF-90EE-A731-51BFE6D47D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5725" y="-6477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3_Divider - Stati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DA094E-E8CA-27E9-7D49-D6F98CCF9F1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0CAA2-DF5A-FFB9-90C1-350C089552D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6858000" cy="6858000"/>
          </a:xfrm>
          <a:prstGeom prst="ellipse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432BE72-A30C-CA43-B61F-BF0BD2654DCF}"/>
              </a:ext>
            </a:extLst>
          </p:cNvPr>
          <p:cNvSpPr/>
          <p:nvPr userDrawn="1"/>
        </p:nvSpPr>
        <p:spPr>
          <a:xfrm>
            <a:off x="6096000" y="0"/>
            <a:ext cx="6096001" cy="6858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00AE1A-6EAA-154A-BE5A-7D391B48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AA52D6-0535-3EDC-0B6F-2B1A977CE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6275" y="1600201"/>
            <a:ext cx="4586288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CF444C-D0A9-A267-EFF5-886B303C88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2235" y="3039447"/>
            <a:ext cx="4070480" cy="40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2.xml><?xml version="1.0" encoding="utf-8"?>
<p:sldLayout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1_Divider - Stati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DA094E-E8CA-27E9-7D49-D6F98CCF9F13}"/>
              </a:ext>
            </a:extLst>
          </p:cNvPr>
          <p:cNvSpPr/>
          <p:nvPr userDrawn="1"/>
        </p:nvSpPr>
        <p:spPr>
          <a:xfrm>
            <a:off x="0" y="6172201"/>
            <a:ext cx="6096000" cy="685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32BE72-A30C-CA43-B61F-BF0BD2654DCF}"/>
              </a:ext>
            </a:extLst>
          </p:cNvPr>
          <p:cNvSpPr/>
          <p:nvPr userDrawn="1"/>
        </p:nvSpPr>
        <p:spPr>
          <a:xfrm>
            <a:off x="6096000" y="0"/>
            <a:ext cx="6096001" cy="6858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00AE1A-6EAA-154A-BE5A-7D391B48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AA52D6-0535-3EDC-0B6F-2B1A977CE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08925" y="1600201"/>
            <a:ext cx="3703638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BCF7E0-5EAF-90EE-A731-51BFE6D47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380" y="-6477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23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1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A7DF71-B6F6-0649-B3F9-8A27CB7DB216}"/>
              </a:ext>
            </a:extLst>
          </p:cNvPr>
          <p:cNvSpPr/>
          <p:nvPr userDrawn="1"/>
        </p:nvSpPr>
        <p:spPr>
          <a:xfrm rot="10800000">
            <a:off x="-4" y="-2"/>
            <a:ext cx="1219200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1CFB1F3-1F48-EB4A-BB97-1BA62DBC7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3">
            <a:extLst>
              <a:ext uri="{FF2B5EF4-FFF2-40B4-BE49-F238E27FC236}">
                <a16:creationId xmlns:a16="http://schemas.microsoft.com/office/drawing/2014/main" id="{2DA2686E-87AA-42CA-910A-90D89A80A03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203958" y="711209"/>
            <a:ext cx="9784080" cy="54864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9205B9-38BF-976A-B913-94E73C9F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939" r="49203"/>
          <a:stretch/>
        </p:blipFill>
        <p:spPr>
          <a:xfrm>
            <a:off x="10736397" y="-189571"/>
            <a:ext cx="1741818" cy="23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4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2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A7DF71-B6F6-0649-B3F9-8A27CB7DB216}"/>
              </a:ext>
            </a:extLst>
          </p:cNvPr>
          <p:cNvSpPr/>
          <p:nvPr userDrawn="1"/>
        </p:nvSpPr>
        <p:spPr>
          <a:xfrm rot="10800000">
            <a:off x="-4" y="-2"/>
            <a:ext cx="1219200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1CFB1F3-1F48-EB4A-BB97-1BA62DBC7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70EC3FB7-0825-4170-A149-4387802FD4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203960" y="685800"/>
            <a:ext cx="9784080" cy="54864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1D4CE0-ECC9-573A-B8D3-26A535E1E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939" r="49203"/>
          <a:stretch/>
        </p:blipFill>
        <p:spPr>
          <a:xfrm>
            <a:off x="10736397" y="-189571"/>
            <a:ext cx="1741818" cy="23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5.xml><?xml version="1.0" encoding="utf-8"?>
<p:sldLayout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Call Ou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2331B5-6CEF-FF49-BB85-BCD72D67F7CE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3C4E9-461B-184F-B937-F1D0781F6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933" y="567159"/>
            <a:ext cx="11641667" cy="57989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Call Out Slide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57A91BA-486F-8445-A907-5A66FE899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09C7D-A74F-8E48-9E8A-C617D55E2ADD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© Littler Mendelson, P.C  |  2023</a:t>
            </a:r>
            <a:endParaRPr lang="en-US" sz="10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AB5302-EAB1-8841-9D84-C243A71CA35D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8B818BA-CB21-22E1-0314-5564F1D493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91450" y="2603758"/>
            <a:ext cx="5814591" cy="58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26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Call Ou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2331B5-6CEF-FF49-BB85-BCD72D67F7CE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5570223-794D-A14F-85AA-066B631BC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F2637-23F9-A546-8463-5202A40B82E7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© Littler Mendelson, P.C  |  2023 </a:t>
            </a:r>
            <a:endParaRPr lang="en-US" sz="10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AFDCDE-C271-CD41-B7A3-45FF4763DEB7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8DC7AA-6C26-B84D-A768-2BBEA86E3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933" y="567159"/>
            <a:ext cx="11641667" cy="57989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Call Out Slide</a:t>
            </a:r>
          </a:p>
        </p:txBody>
      </p:sp>
      <p:pic>
        <p:nvPicPr>
          <p:cNvPr id="3" name="Picture 2" descr="A green and white triangle with white lines and dots&#10;&#10;Description automatically generated">
            <a:extLst>
              <a:ext uri="{FF2B5EF4-FFF2-40B4-BE49-F238E27FC236}">
                <a16:creationId xmlns:a16="http://schemas.microsoft.com/office/drawing/2014/main" id="{5718FD4A-7E50-AB5D-4F7D-AC6C93C06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652" y="4777365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27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97A6EF-39EB-E547-B91F-4EE3714496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3C4E9-461B-184F-B937-F1D0781F6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44" y="2183764"/>
            <a:ext cx="11442756" cy="358997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Quote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F89E7-9EF8-CC4F-926A-48A0CA7E8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611" y="-626075"/>
            <a:ext cx="3469502" cy="34695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EE3404-431D-A340-84D3-9257A8A000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20047" y="5847557"/>
            <a:ext cx="5692553" cy="468312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Author/Case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7D95373-8DD8-EE43-9215-A463CD4B8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CF395-4A9A-8E4D-8B79-F86F7FAF6090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© Littler Mendelson, P.C  |  2023 </a:t>
            </a:r>
            <a:endParaRPr lang="en-US" sz="10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2DFC5-3DDA-3C49-8053-44C1D8F65E90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28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Quot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97A6EF-39EB-E547-B91F-4EE3714496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F89E7-9EF8-CC4F-926A-48A0CA7E8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611" y="-626075"/>
            <a:ext cx="3469502" cy="34695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16AE7B-4C0B-C44C-BDA1-E00EBB833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44" y="2183764"/>
            <a:ext cx="11442756" cy="358997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Quote Slide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3C5AE86-22AB-0B46-9498-9594546EFB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20047" y="5847557"/>
            <a:ext cx="5692553" cy="468312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Author/Case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9FBE69-DA93-F248-935F-CD4806FC4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EA2C9-B886-9348-8064-71929D8B8E17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© Littler Mendelson, P.C  |  2023</a:t>
            </a:r>
            <a:endParaRPr lang="en-US" sz="10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F7D3C-A3F9-8341-AC37-37126ED25FDC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29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Call 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2331B5-6CEF-FF49-BB85-BCD72D67F7CE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49CFDF5-B4C6-5347-B845-0891DD4A4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0E960-FDB0-344D-BC67-4EF24DD4CAF7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Littler Mendelson, P.C  |  2023</a:t>
            </a:r>
            <a:endParaRPr lang="en-US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DA8B7-E505-084B-9BBC-5E65EDBEE7C5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F35D4-9AB7-5C40-8F77-DA121479F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933" y="567159"/>
            <a:ext cx="11641667" cy="57989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Call Out Slide</a:t>
            </a:r>
          </a:p>
        </p:txBody>
      </p:sp>
    </p:spTree>
    <p:extLst>
      <p:ext uri="{BB962C8B-B14F-4D97-AF65-F5344CB8AC3E}">
        <p14:creationId xmlns:p14="http://schemas.microsoft.com/office/powerpoint/2010/main" val="39634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16="http://schemas.microsoft.com/office/drawing/2014/main" xmlns:asvg="http://schemas.microsoft.com/office/drawing/2016/SVG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FBCB4D-AFA8-3BC6-CD36-60DC7995A3EF}"/>
              </a:ext>
            </a:extLst>
          </p:cNvPr>
          <p:cNvSpPr/>
          <p:nvPr userDrawn="1"/>
        </p:nvSpPr>
        <p:spPr>
          <a:xfrm>
            <a:off x="9746166" y="0"/>
            <a:ext cx="2445834" cy="21640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5B19DD6D-40DA-2FAF-F6F0-F913B0C41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7324" y="-356618"/>
            <a:ext cx="3429000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CCD4EB-0056-C811-1BAF-E6BF33F1B52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8D53C-0009-06DF-0B2C-3033DB6352BC}"/>
              </a:ext>
            </a:extLst>
          </p:cNvPr>
          <p:cNvSpPr/>
          <p:nvPr userDrawn="1"/>
        </p:nvSpPr>
        <p:spPr>
          <a:xfrm>
            <a:off x="0" y="3429000"/>
            <a:ext cx="602166" cy="3429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5E4E12-5331-BC25-5074-089D63FCA5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840" y="1972197"/>
            <a:ext cx="1891930" cy="574636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B972227-A472-EDBF-D8EC-86C323A5A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307" y="4011607"/>
            <a:ext cx="7201210" cy="16177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95D361AA-E5BA-2D48-6C8D-446C7E80D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307" y="5827866"/>
            <a:ext cx="10891838" cy="47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560DBD-DA5C-6EC2-30B8-6ABAC3ECE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632" y="685800"/>
            <a:ext cx="6720840" cy="6720840"/>
          </a:xfrm>
          <a:prstGeom prst="flowChartConnector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66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svg="http://schemas.microsoft.com/office/drawing/2016/SVG/main" xmlns:a14="http://schemas.microsoft.com/office/drawing/2010/main">
      <p:transition spd="med">
        <p:fade/>
      </p:transition>
    </mc:Fallback>
  </mc:AlternateContent>
</p:sldLayout>
</file>

<file path=ppt/slideLayouts/slideLayout30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622458-C471-E7B8-A581-4D77470A8689}"/>
              </a:ext>
            </a:extLst>
          </p:cNvPr>
          <p:cNvSpPr/>
          <p:nvPr userDrawn="1"/>
        </p:nvSpPr>
        <p:spPr>
          <a:xfrm>
            <a:off x="1" y="1802"/>
            <a:ext cx="12192000" cy="3427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FA447E-9634-117B-35D1-B679CF7AA304}"/>
              </a:ext>
            </a:extLst>
          </p:cNvPr>
          <p:cNvSpPr/>
          <p:nvPr userDrawn="1"/>
        </p:nvSpPr>
        <p:spPr>
          <a:xfrm>
            <a:off x="0" y="4348976"/>
            <a:ext cx="12192000" cy="250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7012-8C82-0F47-AF2D-C58154B10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639737" y="5923034"/>
            <a:ext cx="6329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AEEC0-B3AC-45FE-4E31-6FE28D430C0F}"/>
              </a:ext>
            </a:extLst>
          </p:cNvPr>
          <p:cNvSpPr txBox="1"/>
          <p:nvPr userDrawn="1"/>
        </p:nvSpPr>
        <p:spPr>
          <a:xfrm>
            <a:off x="476697" y="3984818"/>
            <a:ext cx="7445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bg2"/>
                </a:solidFill>
                <a:latin typeface="Proxima Nova" panose="02000506030000020004" pitchFamily="50" charset="0"/>
              </a:rPr>
              <a:t>Questions?</a:t>
            </a:r>
          </a:p>
        </p:txBody>
      </p:sp>
      <p:pic>
        <p:nvPicPr>
          <p:cNvPr id="22" name="Picture 21" descr="A chair and table with a black chair&#10;&#10;Description automatically generated">
            <a:extLst>
              <a:ext uri="{FF2B5EF4-FFF2-40B4-BE49-F238E27FC236}">
                <a16:creationId xmlns:a16="http://schemas.microsoft.com/office/drawing/2014/main" id="{EDFE0405-64C1-9BDF-9511-BE1348DCDC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00" y="-419406"/>
            <a:ext cx="4269615" cy="4269615"/>
          </a:xfrm>
          <a:prstGeom prst="ellipse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0A0220B-C404-6A94-6F5D-3B84314993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1992409"/>
            <a:ext cx="3429000" cy="3429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3126998-4033-E8B1-702A-0D935C823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737" y="2232237"/>
            <a:ext cx="2036557" cy="618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5F10A4-1E21-5145-D153-B3D89A8B2DF5}"/>
              </a:ext>
            </a:extLst>
          </p:cNvPr>
          <p:cNvSpPr txBox="1"/>
          <p:nvPr userDrawn="1"/>
        </p:nvSpPr>
        <p:spPr>
          <a:xfrm>
            <a:off x="7922385" y="5712274"/>
            <a:ext cx="40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70" baseline="0" dirty="0">
                <a:latin typeface="Proxima Nova Semibold" panose="02000506030000020004" pitchFamily="50" charset="0"/>
              </a:rPr>
              <a:t>Fueled by ingenuity.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70" baseline="0" dirty="0">
                <a:latin typeface="Proxima Nova Semibold" panose="02000506030000020004" pitchFamily="50" charset="0"/>
              </a:rPr>
              <a:t>Inspired by you</a:t>
            </a:r>
            <a:r>
              <a:rPr lang="en-US" spc="70" baseline="0" dirty="0">
                <a:solidFill>
                  <a:schemeClr val="tx1"/>
                </a:solidFill>
                <a:latin typeface="Proxima Nova Semibold" panose="02000506030000020004" pitchFamily="50" charset="0"/>
              </a:rPr>
              <a:t>.</a:t>
            </a:r>
            <a:r>
              <a:rPr lang="en-US" sz="1800" b="1" i="0" u="none" strike="noStrike" baseline="30000" dirty="0">
                <a:solidFill>
                  <a:schemeClr val="tx1"/>
                </a:solidFill>
                <a:latin typeface="Proxima Nova Semibold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4303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Questions - Spa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622458-C471-E7B8-A581-4D77470A8689}"/>
              </a:ext>
            </a:extLst>
          </p:cNvPr>
          <p:cNvSpPr/>
          <p:nvPr userDrawn="1"/>
        </p:nvSpPr>
        <p:spPr>
          <a:xfrm>
            <a:off x="1" y="1802"/>
            <a:ext cx="12192000" cy="3427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FA447E-9634-117B-35D1-B679CF7AA304}"/>
              </a:ext>
            </a:extLst>
          </p:cNvPr>
          <p:cNvSpPr/>
          <p:nvPr userDrawn="1"/>
        </p:nvSpPr>
        <p:spPr>
          <a:xfrm>
            <a:off x="0" y="4348976"/>
            <a:ext cx="12192000" cy="250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7012-8C82-0F47-AF2D-C58154B10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639737" y="5923034"/>
            <a:ext cx="6338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AEEC0-B3AC-45FE-4E31-6FE28D430C0F}"/>
              </a:ext>
            </a:extLst>
          </p:cNvPr>
          <p:cNvSpPr txBox="1"/>
          <p:nvPr userDrawn="1"/>
        </p:nvSpPr>
        <p:spPr>
          <a:xfrm>
            <a:off x="476697" y="3984818"/>
            <a:ext cx="7445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>
                <a:solidFill>
                  <a:schemeClr val="bg2"/>
                </a:solidFill>
                <a:latin typeface="Proxima Nova" panose="02000506030000020004" pitchFamily="50" charset="0"/>
              </a:rPr>
              <a:t>Preguntas</a:t>
            </a:r>
            <a:r>
              <a:rPr lang="en-US" sz="10000" b="1" dirty="0">
                <a:solidFill>
                  <a:schemeClr val="bg2"/>
                </a:solidFill>
                <a:latin typeface="Proxima Nova" panose="02000506030000020004" pitchFamily="50" charset="0"/>
              </a:rPr>
              <a:t>?</a:t>
            </a:r>
          </a:p>
        </p:txBody>
      </p:sp>
      <p:pic>
        <p:nvPicPr>
          <p:cNvPr id="22" name="Picture 21" descr="A chair and table with a black chair&#10;&#10;Description automatically generated">
            <a:extLst>
              <a:ext uri="{FF2B5EF4-FFF2-40B4-BE49-F238E27FC236}">
                <a16:creationId xmlns:a16="http://schemas.microsoft.com/office/drawing/2014/main" id="{EDFE0405-64C1-9BDF-9511-BE1348DCDC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00" y="-419406"/>
            <a:ext cx="4269615" cy="4269615"/>
          </a:xfrm>
          <a:prstGeom prst="ellipse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0A0220B-C404-6A94-6F5D-3B84314993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1992409"/>
            <a:ext cx="3429000" cy="3429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3126998-4033-E8B1-702A-0D935C823E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737" y="2232237"/>
            <a:ext cx="2036557" cy="618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A647E-C70E-731F-A717-8E48925990E3}"/>
              </a:ext>
            </a:extLst>
          </p:cNvPr>
          <p:cNvSpPr txBox="1"/>
          <p:nvPr userDrawn="1"/>
        </p:nvSpPr>
        <p:spPr>
          <a:xfrm>
            <a:off x="7922385" y="5712274"/>
            <a:ext cx="40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70" baseline="0" dirty="0">
                <a:latin typeface="Proxima Nova Semibold" panose="02000506030000020004" pitchFamily="50" charset="0"/>
              </a:rPr>
              <a:t>Fueled by ingenuity.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70" baseline="0" dirty="0">
                <a:latin typeface="Proxima Nova Semibold" panose="02000506030000020004" pitchFamily="50" charset="0"/>
              </a:rPr>
              <a:t>Inspired by you</a:t>
            </a:r>
            <a:r>
              <a:rPr lang="en-US" spc="70" baseline="0" dirty="0">
                <a:solidFill>
                  <a:schemeClr val="tx1"/>
                </a:solidFill>
                <a:latin typeface="Proxima Nova Semibold" panose="02000506030000020004" pitchFamily="50" charset="0"/>
              </a:rPr>
              <a:t>.</a:t>
            </a:r>
            <a:r>
              <a:rPr lang="en-US" sz="1800" b="1" i="0" u="none" strike="noStrike" baseline="30000" dirty="0">
                <a:solidFill>
                  <a:schemeClr val="tx1"/>
                </a:solidFill>
                <a:latin typeface="Proxima Nova Semibold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7654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2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hank You -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622458-C471-E7B8-A581-4D77470A8689}"/>
              </a:ext>
            </a:extLst>
          </p:cNvPr>
          <p:cNvSpPr/>
          <p:nvPr userDrawn="1"/>
        </p:nvSpPr>
        <p:spPr>
          <a:xfrm>
            <a:off x="1" y="1802"/>
            <a:ext cx="12192000" cy="3427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FA447E-9634-117B-35D1-B679CF7AA304}"/>
              </a:ext>
            </a:extLst>
          </p:cNvPr>
          <p:cNvSpPr/>
          <p:nvPr userDrawn="1"/>
        </p:nvSpPr>
        <p:spPr>
          <a:xfrm>
            <a:off x="0" y="4348976"/>
            <a:ext cx="12192000" cy="250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7012-8C82-0F47-AF2D-C58154B10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639737" y="5923034"/>
            <a:ext cx="6073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AEEC0-B3AC-45FE-4E31-6FE28D430C0F}"/>
              </a:ext>
            </a:extLst>
          </p:cNvPr>
          <p:cNvSpPr txBox="1"/>
          <p:nvPr userDrawn="1"/>
        </p:nvSpPr>
        <p:spPr>
          <a:xfrm>
            <a:off x="476697" y="3984818"/>
            <a:ext cx="7445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bg2"/>
                </a:solidFill>
                <a:latin typeface="Proxima Nova" panose="02000506030000020004" pitchFamily="50" charset="0"/>
              </a:rPr>
              <a:t>Thank You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FE0405-64C1-9BDF-9511-BE1348DCDCB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00" y="-419406"/>
            <a:ext cx="4269615" cy="4269615"/>
          </a:xfrm>
          <a:prstGeom prst="ellipse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3126998-4033-E8B1-702A-0D935C823E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737" y="2232237"/>
            <a:ext cx="2036557" cy="6185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F83B3AF-79A4-6E86-F3C3-F2CF20949B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741" y="18944"/>
            <a:ext cx="4438408" cy="4438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385EA-014A-E33A-10A7-FC423F3AF38C}"/>
              </a:ext>
            </a:extLst>
          </p:cNvPr>
          <p:cNvSpPr txBox="1"/>
          <p:nvPr userDrawn="1"/>
        </p:nvSpPr>
        <p:spPr>
          <a:xfrm>
            <a:off x="7922385" y="5712274"/>
            <a:ext cx="40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70" baseline="0" dirty="0">
                <a:latin typeface="Proxima Nova Semibold" panose="02000506030000020004" pitchFamily="50" charset="0"/>
              </a:rPr>
              <a:t>Fueled by ingenuity.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70" baseline="0" dirty="0">
                <a:latin typeface="Proxima Nova Semibold" panose="02000506030000020004" pitchFamily="50" charset="0"/>
              </a:rPr>
              <a:t>Inspired by you</a:t>
            </a:r>
            <a:r>
              <a:rPr lang="en-US" spc="70" baseline="0" dirty="0">
                <a:solidFill>
                  <a:schemeClr val="tx1"/>
                </a:solidFill>
                <a:latin typeface="Proxima Nova Semibold" panose="02000506030000020004" pitchFamily="50" charset="0"/>
              </a:rPr>
              <a:t>.</a:t>
            </a:r>
            <a:r>
              <a:rPr lang="en-US" sz="1800" b="1" i="0" u="none" strike="noStrike" baseline="30000" dirty="0">
                <a:solidFill>
                  <a:schemeClr val="tx1"/>
                </a:solidFill>
                <a:latin typeface="Proxima Nova Semibold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033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3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2_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622458-C471-E7B8-A581-4D77470A8689}"/>
              </a:ext>
            </a:extLst>
          </p:cNvPr>
          <p:cNvSpPr/>
          <p:nvPr userDrawn="1"/>
        </p:nvSpPr>
        <p:spPr>
          <a:xfrm>
            <a:off x="1" y="1802"/>
            <a:ext cx="12192000" cy="3427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FA447E-9634-117B-35D1-B679CF7AA304}"/>
              </a:ext>
            </a:extLst>
          </p:cNvPr>
          <p:cNvSpPr/>
          <p:nvPr userDrawn="1"/>
        </p:nvSpPr>
        <p:spPr>
          <a:xfrm>
            <a:off x="0" y="4348976"/>
            <a:ext cx="12192000" cy="250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7012-8C82-0F47-AF2D-C58154B10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639737" y="5923034"/>
            <a:ext cx="610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AEEC0-B3AC-45FE-4E31-6FE28D430C0F}"/>
              </a:ext>
            </a:extLst>
          </p:cNvPr>
          <p:cNvSpPr txBox="1"/>
          <p:nvPr userDrawn="1"/>
        </p:nvSpPr>
        <p:spPr>
          <a:xfrm>
            <a:off x="476697" y="3984818"/>
            <a:ext cx="7445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bg2"/>
                </a:solidFill>
                <a:latin typeface="Proxima Nova" panose="02000506030000020004" pitchFamily="50" charset="0"/>
              </a:rPr>
              <a:t>Gracias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FE0405-64C1-9BDF-9511-BE1348DCDCB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00" y="-419406"/>
            <a:ext cx="4269615" cy="4269615"/>
          </a:xfrm>
          <a:prstGeom prst="ellipse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0A0220B-C404-6A94-6F5D-3B84314993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53300" y="1992409"/>
            <a:ext cx="3429000" cy="3429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3126998-4033-E8B1-702A-0D935C823E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737" y="2232237"/>
            <a:ext cx="2036557" cy="618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A276E-20BF-895A-7248-C891C6B9A2F0}"/>
              </a:ext>
            </a:extLst>
          </p:cNvPr>
          <p:cNvSpPr txBox="1"/>
          <p:nvPr userDrawn="1"/>
        </p:nvSpPr>
        <p:spPr>
          <a:xfrm>
            <a:off x="7922385" y="5712274"/>
            <a:ext cx="40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70" baseline="0" dirty="0">
                <a:latin typeface="Proxima Nova Semibold" panose="02000506030000020004" pitchFamily="50" charset="0"/>
              </a:rPr>
              <a:t>Fueled by ingenuity.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70" baseline="0" dirty="0">
                <a:latin typeface="Proxima Nova Semibold" panose="02000506030000020004" pitchFamily="50" charset="0"/>
              </a:rPr>
              <a:t>Inspired by you</a:t>
            </a:r>
            <a:r>
              <a:rPr lang="en-US" spc="70" baseline="0" dirty="0">
                <a:solidFill>
                  <a:schemeClr val="tx1"/>
                </a:solidFill>
                <a:latin typeface="Proxima Nova Semibold" panose="02000506030000020004" pitchFamily="50" charset="0"/>
              </a:rPr>
              <a:t>.</a:t>
            </a:r>
            <a:r>
              <a:rPr lang="en-US" sz="1800" b="1" i="0" u="none" strike="noStrike" baseline="30000" dirty="0">
                <a:solidFill>
                  <a:schemeClr val="tx1"/>
                </a:solidFill>
                <a:latin typeface="Proxima Nova Semibold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39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4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hank You - 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622458-C471-E7B8-A581-4D77470A86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1802"/>
            <a:ext cx="12192000" cy="6852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7012-8C82-0F47-AF2D-C58154B10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639737" y="5923034"/>
            <a:ext cx="10924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AEEC0-B3AC-45FE-4E31-6FE28D430C0F}"/>
              </a:ext>
            </a:extLst>
          </p:cNvPr>
          <p:cNvSpPr txBox="1"/>
          <p:nvPr userDrawn="1"/>
        </p:nvSpPr>
        <p:spPr>
          <a:xfrm>
            <a:off x="557884" y="1427676"/>
            <a:ext cx="744568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10000" b="1" dirty="0">
                <a:solidFill>
                  <a:schemeClr val="bg1"/>
                </a:solidFill>
                <a:latin typeface="Proxima Nova" panose="02000506030000020004" pitchFamily="50" charset="0"/>
              </a:rPr>
              <a:t>Thank You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3126998-4033-E8B1-702A-0D935C823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37" y="5540654"/>
            <a:ext cx="2036557" cy="618563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2C1A35D-1610-EBC3-E767-B34F33E33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7106" y="340727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A89AC1-FE94-A8F9-81D3-5051F2CA5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181" y="3969066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D995319-A39A-9AC6-9A5D-0DD251E3C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58255" y="3397109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3066D91-EA9B-AAD9-820F-9C58A39B4C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7330" y="3969066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BC18B0B-A575-18F2-4531-5B2EECFD4C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20516" y="-922869"/>
            <a:ext cx="5171483" cy="5171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210EC-B1BA-53C3-7ACF-1C40D858F918}"/>
              </a:ext>
            </a:extLst>
          </p:cNvPr>
          <p:cNvSpPr txBox="1"/>
          <p:nvPr userDrawn="1"/>
        </p:nvSpPr>
        <p:spPr>
          <a:xfrm>
            <a:off x="7922385" y="5712274"/>
            <a:ext cx="40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70" baseline="0" dirty="0">
                <a:solidFill>
                  <a:schemeClr val="bg1"/>
                </a:solidFill>
                <a:latin typeface="Proxima Nova Semibold" panose="02000506030000020004" pitchFamily="50" charset="0"/>
              </a:rPr>
              <a:t>Fueled by ingenuity.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70" baseline="0" dirty="0">
                <a:solidFill>
                  <a:schemeClr val="bg1"/>
                </a:solidFill>
                <a:latin typeface="Proxima Nova Semibold" panose="02000506030000020004" pitchFamily="50" charset="0"/>
              </a:rPr>
              <a:t>Inspired by you.</a:t>
            </a:r>
            <a:r>
              <a:rPr lang="en-US" sz="1800" b="1" i="0" u="none" strike="noStrike" baseline="30000" dirty="0">
                <a:solidFill>
                  <a:schemeClr val="bg1"/>
                </a:solidFill>
                <a:latin typeface="Proxima Nova Semibold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8733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5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Thank You - Thre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622458-C471-E7B8-A581-4D77470A86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1802"/>
            <a:ext cx="12192000" cy="6852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67012-8C82-0F47-AF2D-C58154B10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B5A56-0D46-B043-84C7-7B53FCC9995A}"/>
              </a:ext>
            </a:extLst>
          </p:cNvPr>
          <p:cNvSpPr/>
          <p:nvPr userDrawn="1"/>
        </p:nvSpPr>
        <p:spPr>
          <a:xfrm>
            <a:off x="639737" y="5923034"/>
            <a:ext cx="10924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provided by Littler is not a substitute for experienced legal counsel and does not provide legal advice or attempt to address the numerous factual issues that inevitably arise in any employment-related dispute.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this information attempts to cover some major recent developments, it is not all-inclusive, and the current status of any decision or principle of law should</a:t>
            </a:r>
            <a:r>
              <a:rPr lang="en-US" sz="8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verified by counsel.</a:t>
            </a:r>
            <a:r>
              <a:rPr lang="en-US" sz="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AEEC0-B3AC-45FE-4E31-6FE28D430C0F}"/>
              </a:ext>
            </a:extLst>
          </p:cNvPr>
          <p:cNvSpPr txBox="1"/>
          <p:nvPr userDrawn="1"/>
        </p:nvSpPr>
        <p:spPr>
          <a:xfrm>
            <a:off x="557884" y="1427676"/>
            <a:ext cx="744568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10000" b="1" dirty="0">
                <a:solidFill>
                  <a:schemeClr val="bg1"/>
                </a:solidFill>
                <a:latin typeface="Proxima Nova" panose="02000506030000020004" pitchFamily="50" charset="0"/>
              </a:rPr>
              <a:t>Thank You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3126998-4033-E8B1-702A-0D935C823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37" y="5540654"/>
            <a:ext cx="2036557" cy="618563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2C1A35D-1610-EBC3-E767-B34F33E33D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7106" y="340727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A89AC1-FE94-A8F9-81D3-5051F2CA5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6181" y="3969066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D995319-A39A-9AC6-9A5D-0DD251E3C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58255" y="3397109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3066D91-EA9B-AAD9-820F-9C58A39B4C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7330" y="3969066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BC18B0B-A575-18F2-4531-5B2EECFD4C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20516" y="-922869"/>
            <a:ext cx="5171483" cy="5171483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DDF0CA8-53B1-2334-7218-63AAB32E2D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3906" y="340727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BB2F05-2539-B375-6179-7F31A4260F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2981" y="3969066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25F98-156E-D32B-43CE-8431985C785B}"/>
              </a:ext>
            </a:extLst>
          </p:cNvPr>
          <p:cNvSpPr txBox="1"/>
          <p:nvPr userDrawn="1"/>
        </p:nvSpPr>
        <p:spPr>
          <a:xfrm>
            <a:off x="7922385" y="5712274"/>
            <a:ext cx="401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70" baseline="0" dirty="0">
                <a:solidFill>
                  <a:schemeClr val="bg1"/>
                </a:solidFill>
                <a:latin typeface="Proxima Nova Semibold" panose="02000506030000020004" pitchFamily="50" charset="0"/>
              </a:rPr>
              <a:t>Fueled by ingenuity.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70" baseline="0" dirty="0">
                <a:solidFill>
                  <a:schemeClr val="bg1"/>
                </a:solidFill>
                <a:latin typeface="Proxima Nova Semibold" panose="02000506030000020004" pitchFamily="50" charset="0"/>
              </a:rPr>
              <a:t>Inspired by you.</a:t>
            </a:r>
            <a:r>
              <a:rPr lang="en-US" sz="1800" b="1" i="0" u="none" strike="noStrike" baseline="30000" dirty="0">
                <a:solidFill>
                  <a:schemeClr val="bg1"/>
                </a:solidFill>
                <a:latin typeface="Proxima Nova Semibold" panose="02000506030000020004" pitchFamily="50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02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6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userDrawn="1">
  <p:cSld name="3_Divider - Stati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DA094E-E8CA-27E9-7D49-D6F98CCF9F1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0CAA2-DF5A-FFB9-90C1-350C089552D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6858000" cy="6858000"/>
          </a:xfrm>
          <a:prstGeom prst="ellipse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432BE72-A30C-CA43-B61F-BF0BD2654DCF}"/>
              </a:ext>
            </a:extLst>
          </p:cNvPr>
          <p:cNvSpPr/>
          <p:nvPr userDrawn="1"/>
        </p:nvSpPr>
        <p:spPr>
          <a:xfrm>
            <a:off x="6096000" y="0"/>
            <a:ext cx="6096001" cy="6858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00AE1A-6EAA-154A-BE5A-7D391B48B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AA52D6-0535-3EDC-0B6F-2B1A977CE7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6275" y="1600201"/>
            <a:ext cx="4586288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CF444C-D0A9-A267-EFF5-886B303C88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2235" y="3039447"/>
            <a:ext cx="4070480" cy="40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16="http://schemas.microsoft.com/office/drawing/2014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 Present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D123DEE-23CE-7041-9FE5-C470E85B6D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9414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3236F1E-6AE0-E848-9173-D127911B1D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322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A99C8AA-13C1-5D42-9E04-3789449FEA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2117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F8A994-7657-4140-9A41-98C9059E2243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A620B-E360-AC1E-387E-514533D48670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Littler Mendelson, P.C.</a:t>
            </a:r>
            <a:endParaRPr lang="en-US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390B0-61EF-D3DA-0A40-BE4558735600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D16540C-FFEF-6E22-1B81-7E44500C3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16="http://schemas.microsoft.com/office/drawing/2014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D123DEE-23CE-7041-9FE5-C470E85B6D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9414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3236F1E-6AE0-E848-9173-D127911B1D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322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A99C8AA-13C1-5D42-9E04-3789449FEA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2117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F8A994-7657-4140-9A41-98C9059E2243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16="http://schemas.microsoft.com/office/drawing/2014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2A9A40-BEB4-7B40-997E-DC182EE3879D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69939F8-CCC6-DB4C-844C-FD63FBB455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373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9EB28934-ECF8-7043-A57B-60F001EE8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281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932CC227-960B-0C45-A313-136FF625AB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5922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2E0806FA-0E68-5443-951C-367B7100BD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994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AB048D1-B385-1B46-BC8C-9A2792B89F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398" y="4549348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16A1384-5B99-1A4C-8F0C-25153124CE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91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</p:spTree>
    <p:extLst>
      <p:ext uri="{BB962C8B-B14F-4D97-AF65-F5344CB8AC3E}">
        <p14:creationId xmlns:p14="http://schemas.microsoft.com/office/powerpoint/2010/main" val="7158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16="http://schemas.microsoft.com/office/drawing/2014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29F631-1ED9-F949-B07C-28F465852F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80537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776D80-3060-0E41-A841-72E2BC72A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9609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E5E640B-15F4-7A4E-A62A-6AF21710A0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8496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A5D5CE0-00F9-E542-A5BD-E0372AE590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7568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92BACE1-DEA3-E340-B935-CD231A14BC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96455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87AB4FD-16F2-114F-AC5A-017259AD35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45527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1D6623B-54A1-E94E-A318-48EBFF1D56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9609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4063145E-9DEE-8848-BA88-810E17F78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6465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D24DBB-38A2-ED43-A383-6B1857E9BF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45527" y="4556023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F6DF83-6EF6-7244-906D-4BB5A3809A20}"/>
              </a:ext>
            </a:extLst>
          </p:cNvPr>
          <p:cNvSpPr/>
          <p:nvPr userDrawn="1"/>
        </p:nvSpPr>
        <p:spPr>
          <a:xfrm>
            <a:off x="-2604" y="3803904"/>
            <a:ext cx="12188952" cy="95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16="http://schemas.microsoft.com/office/drawing/2014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380298E-F09E-2D40-B517-1EA8A079B232}"/>
              </a:ext>
            </a:extLst>
          </p:cNvPr>
          <p:cNvSpPr/>
          <p:nvPr userDrawn="1"/>
        </p:nvSpPr>
        <p:spPr>
          <a:xfrm>
            <a:off x="3048" y="3803904"/>
            <a:ext cx="12188952" cy="95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476AA631-098A-DF4F-84F7-2D07D17C01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3738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716EF0A8-6AB3-0F4D-9AFE-19569C80A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2810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C4BBF20E-C805-1743-A51F-E7EAE3BEE1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5922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5A8AA072-4B06-7449-88A2-90B7064C39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994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DC9ABB6-1DF9-494E-8722-FD27374EE2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398" y="4549348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92934397-261B-AA4C-87E7-822B9E8096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91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E7CFEE2E-4408-2847-AC9F-55CBEE5C31F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33582" y="1594718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2DAE9D7A-D9E8-D645-ACAD-7B6D7555D5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2654" y="3943253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8F96494B-5C8D-B448-A5C0-70E596A9C4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1551" y="4543865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66AD35A8-EA60-6347-9D14-D3963E58C4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1554" y="1600200"/>
            <a:ext cx="2203704" cy="220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8BABD555-B14C-2340-8D37-DEF9B7EA52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626" y="3948735"/>
            <a:ext cx="2505560" cy="3825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EFC78D42-1DA4-344D-BC45-A73BE2FB94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523" y="4549347"/>
            <a:ext cx="2506663" cy="138588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</p:spTree>
    <p:extLst>
      <p:ext uri="{BB962C8B-B14F-4D97-AF65-F5344CB8AC3E}">
        <p14:creationId xmlns:p14="http://schemas.microsoft.com/office/powerpoint/2010/main" val="38984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16="http://schemas.microsoft.com/office/drawing/2014/main"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6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440A936-8DAA-A945-9E9B-9FBE90F3E9E7}"/>
              </a:ext>
            </a:extLst>
          </p:cNvPr>
          <p:cNvSpPr/>
          <p:nvPr userDrawn="1"/>
        </p:nvSpPr>
        <p:spPr>
          <a:xfrm>
            <a:off x="-2604" y="3373512"/>
            <a:ext cx="12188952" cy="95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59003096-D45F-9246-A7F9-0106F6609D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2773" y="1928119"/>
            <a:ext cx="1436576" cy="1436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E65E679E-DE2B-6840-8B44-78AC05131C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1061" y="3512686"/>
            <a:ext cx="1704725" cy="55410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7017E5B-D9EC-6C46-BE73-BC2FA508D6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1061" y="4181190"/>
            <a:ext cx="1705828" cy="9792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A65C2F0-4618-A84C-A08D-F849A2EAD23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28547" y="1928119"/>
            <a:ext cx="1436576" cy="1436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85446822-4DE9-2D4B-AE0D-27398CFF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26835" y="3512686"/>
            <a:ext cx="1704725" cy="55410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63A704D-28E2-C741-8690-DAAB7E887D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26835" y="4181190"/>
            <a:ext cx="1705828" cy="9792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EAED652B-19AE-BE49-8496-83D19AE6321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94321" y="1928119"/>
            <a:ext cx="1436576" cy="1436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26021715-C626-724A-B62C-32AC24241D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92609" y="3512686"/>
            <a:ext cx="1704725" cy="55410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514CF3D-C6C7-8C4B-BCC4-73194A153F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92609" y="4181190"/>
            <a:ext cx="1705828" cy="9792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87E9F619-4864-0847-8D0C-8089B252F32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60095" y="1928119"/>
            <a:ext cx="1436576" cy="1436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959A25C7-80E3-924D-BE74-E276D7032B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383" y="3512686"/>
            <a:ext cx="1704725" cy="55410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2AAB4866-3AAE-2F47-A70E-D9C2C992AE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8383" y="4181190"/>
            <a:ext cx="1705828" cy="9792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1A1598E3-37A3-4146-A01F-6C2F64A07E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325869" y="1928119"/>
            <a:ext cx="1436576" cy="1436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Text Placeholder 16">
            <a:extLst>
              <a:ext uri="{FF2B5EF4-FFF2-40B4-BE49-F238E27FC236}">
                <a16:creationId xmlns:a16="http://schemas.microsoft.com/office/drawing/2014/main" id="{E34FCE62-FFC5-FF40-96EF-3BC2C765C1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24157" y="3512686"/>
            <a:ext cx="1704725" cy="55410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A90126B6-F15A-9C4C-B4FD-03BD61DFC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24157" y="4181190"/>
            <a:ext cx="1705828" cy="9792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  <p:sp>
        <p:nvSpPr>
          <p:cNvPr id="53" name="Picture Placeholder 11">
            <a:extLst>
              <a:ext uri="{FF2B5EF4-FFF2-40B4-BE49-F238E27FC236}">
                <a16:creationId xmlns:a16="http://schemas.microsoft.com/office/drawing/2014/main" id="{8E0E80B9-CBCF-604A-8743-CDB8DABE45C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1643" y="1928119"/>
            <a:ext cx="1436576" cy="1436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BB07E061-4653-7E44-87FD-211EDD18915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89931" y="3512686"/>
            <a:ext cx="1704725" cy="55410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573574D0-ADF7-2641-A270-F3DAC30B353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189931" y="4181190"/>
            <a:ext cx="1705828" cy="97923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Title/Location/Contact</a:t>
            </a:r>
          </a:p>
        </p:txBody>
      </p:sp>
    </p:spTree>
    <p:extLst>
      <p:ext uri="{BB962C8B-B14F-4D97-AF65-F5344CB8AC3E}">
        <p14:creationId xmlns:p14="http://schemas.microsoft.com/office/powerpoint/2010/main" val="19494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p14="http://schemas.microsoft.com/office/powerpoint/2010/main" xmlns:mc="http://schemas.openxmlformats.org/markup-compatibility/2006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56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29" r:id="rId2"/>
    <p:sldLayoutId id="214748379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82531-E5E3-3BC0-63B6-15F4C5F1BCA5}"/>
              </a:ext>
            </a:extLst>
          </p:cNvPr>
          <p:cNvSpPr/>
          <p:nvPr userDrawn="1"/>
        </p:nvSpPr>
        <p:spPr>
          <a:xfrm rot="16200000">
            <a:off x="5372101" y="-5410201"/>
            <a:ext cx="1371600" cy="1211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FBBC8-1E45-3F63-2068-BB2CBF947E90}"/>
              </a:ext>
            </a:extLst>
          </p:cNvPr>
          <p:cNvSpPr/>
          <p:nvPr userDrawn="1"/>
        </p:nvSpPr>
        <p:spPr>
          <a:xfrm>
            <a:off x="11734800" y="-38102"/>
            <a:ext cx="4572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C7BD5-7CC8-021A-7D53-BD8FDC62770B}"/>
              </a:ext>
            </a:extLst>
          </p:cNvPr>
          <p:cNvSpPr txBox="1"/>
          <p:nvPr userDrawn="1"/>
        </p:nvSpPr>
        <p:spPr>
          <a:xfrm>
            <a:off x="270933" y="121920"/>
            <a:ext cx="10366587" cy="10515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9243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1" r:id="rId2"/>
    <p:sldLayoutId id="2147483698" r:id="rId3"/>
    <p:sldLayoutId id="2147483699" r:id="rId4"/>
    <p:sldLayoutId id="2147483700" r:id="rId5"/>
    <p:sldLayoutId id="214748380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9574C-BC47-4F49-8384-F61C223B4511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Littler Mendelson, P.C. </a:t>
            </a:r>
            <a:endParaRPr lang="en-US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792AF-116E-2E47-AEF6-69862AF4429B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E6E07-036D-4040-9C4C-E19450FA5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826" r:id="rId2"/>
    <p:sldLayoutId id="2147483734" r:id="rId3"/>
    <p:sldLayoutId id="2147483827" r:id="rId4"/>
    <p:sldLayoutId id="2147483735" r:id="rId5"/>
    <p:sldLayoutId id="2147483817" r:id="rId6"/>
    <p:sldLayoutId id="214748382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0B664-A14D-214E-B00C-62FCF4B8C9C3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Littler Mendelson, P.C.  |  2023</a:t>
            </a:r>
            <a:endParaRPr lang="en-US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95D23B-D96E-514B-B360-A8A4BA5DEF65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2DFBB-B0A7-E448-81A3-7961AE69E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6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819" r:id="rId2"/>
    <p:sldLayoutId id="2147483729" r:id="rId3"/>
    <p:sldLayoutId id="2147483830" r:id="rId4"/>
    <p:sldLayoutId id="2147483831" r:id="rId5"/>
    <p:sldLayoutId id="2147483821" r:id="rId6"/>
    <p:sldLayoutId id="2147483812" r:id="rId7"/>
    <p:sldLayoutId id="2147483813" r:id="rId8"/>
    <p:sldLayoutId id="2147483691" r:id="rId9"/>
    <p:sldLayoutId id="2147483695" r:id="rId10"/>
    <p:sldLayoutId id="2147483748" r:id="rId11"/>
    <p:sldLayoutId id="2147483749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FC44BD-0912-07B5-4533-3E38B27A7D66}"/>
              </a:ext>
            </a:extLst>
          </p:cNvPr>
          <p:cNvSpPr txBox="1"/>
          <p:nvPr userDrawn="1"/>
        </p:nvSpPr>
        <p:spPr>
          <a:xfrm>
            <a:off x="270933" y="6550968"/>
            <a:ext cx="308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baseline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© Littler Mendelson, P.C.</a:t>
            </a:r>
            <a:endParaRPr lang="en-US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20B142-336F-0536-137B-775FAFABAB11}"/>
              </a:ext>
            </a:extLst>
          </p:cNvPr>
          <p:cNvSpPr/>
          <p:nvPr userDrawn="1"/>
        </p:nvSpPr>
        <p:spPr>
          <a:xfrm>
            <a:off x="5402541" y="6553200"/>
            <a:ext cx="16594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883C1-ECD6-821A-8A51-36B8FF9F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553201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B73F69C2-009F-4240-9724-5B3BAC1E9E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1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825" r:id="rId2"/>
    <p:sldLayoutId id="2147483808" r:id="rId3"/>
    <p:sldLayoutId id="2147483824" r:id="rId4"/>
    <p:sldLayoutId id="2147483822" r:id="rId5"/>
    <p:sldLayoutId id="2147483823" r:id="rId6"/>
    <p:sldLayoutId id="214748383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edu/law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lnet.org/allsis/resources-publications/marketing-outreach-toolkit/" TargetMode="External"/><Relationship Id="rId2" Type="http://schemas.openxmlformats.org/officeDocument/2006/relationships/hyperlink" Target="https://aallspectrum.aallnet.org/html5/reader/production/default.aspx?pubname=&amp;pubid=429b63ee-4a9c-4dda-b35d-8f0e257951b0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aallnet.org/wp-content/uploads/2018/01/Vol-109-Winter-2017-Read-the-Full-Issue.pdf" TargetMode="External"/><Relationship Id="rId5" Type="http://schemas.openxmlformats.org/officeDocument/2006/relationships/hyperlink" Target="https://opentextbooks.library.arizona.edu/lawlibrarianship/" TargetMode="External"/><Relationship Id="rId4" Type="http://schemas.openxmlformats.org/officeDocument/2006/relationships/hyperlink" Target="https://opentextbooks.library.arizona.edu/lawlibrarianship/chapter/future-of-law-firm-librarianship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lnet.org/wp-content/uploads/2021/10/105n4_FULL.pdf" TargetMode="External"/><Relationship Id="rId2" Type="http://schemas.openxmlformats.org/officeDocument/2006/relationships/hyperlink" Target="https://www.aallnet.org/wp-content/uploads/2021/10/106n4_final_with_covers.pdf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aallnet.org/wp-content/uploads/2021/10/103n1_final.pdf" TargetMode="External"/><Relationship Id="rId4" Type="http://schemas.openxmlformats.org/officeDocument/2006/relationships/hyperlink" Target="https://scholarship.law.uci.edu/ucilr/vol1/iss1/11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slu.edu/law/index.php" TargetMode="Externa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slu.edu/law/index.php" TargetMode="Externa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88="http://schemas.microsoft.com/office/powerpoint/2018/8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 descr="" title="">
            <a:extLst>
              <a:ext uri="{FF2B5EF4-FFF2-40B4-BE49-F238E27FC236}">
                <a16:creationId xmlns:a16="http://schemas.microsoft.com/office/drawing/2014/main" id="{674B8075-5AC5-E481-2E34-69C168774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4B: Law Library </a:t>
            </a:r>
            <a:r>
              <a:rPr lang="en-US" u="sng" dirty="0"/>
              <a:t>Marketing</a:t>
            </a:r>
            <a:r>
              <a:rPr lang="en-US" dirty="0"/>
              <a:t> and </a:t>
            </a:r>
            <a:r>
              <a:rPr lang="en-US" u="sng" dirty="0"/>
              <a:t>Advocacy</a:t>
            </a:r>
          </a:p>
        </p:txBody>
      </p:sp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BCC08B68-318A-5D7E-FEC3-784610B323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Securing the Future by Writing our Own Stories</a:t>
            </a:r>
          </a:p>
        </p:txBody>
      </p:sp>
      <p:pic>
        <p:nvPicPr>
          <p:cNvPr id="5" name="Picture 4" descr="" title="">
            <a:hlinkClick r:id="rId3" tgtFrame="_blank"/>
            <a:extLst>
              <a:ext uri="{FF2B5EF4-FFF2-40B4-BE49-F238E27FC236}">
                <a16:creationId xmlns:a16="http://schemas.microsoft.com/office/drawing/2014/main" id="{EAD111E6-3FB1-4887-B35F-9488F7F6C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9" y="1685132"/>
            <a:ext cx="3366943" cy="125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2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:p188="http://schemas.microsoft.com/office/powerpoint/2018/8/main">
      <p:transition spd="med">
        <p:fade/>
      </p:transition>
    </mc:Fallback>
  </mc:AlternateContent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34F2AC7F-F494-BBC8-DC02-C664CBFC0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F69C2-009F-4240-9724-5B3BAC1E9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5039D1F4-B2D3-D9F8-F53C-E10C7060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Marketing</a:t>
            </a:r>
            <a:r>
              <a:rPr lang="en-US" dirty="0"/>
              <a:t>: Frontline Stories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D6027022-00D7-280E-44F6-6B73A74605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0" y="1559883"/>
            <a:ext cx="11631171" cy="4993318"/>
          </a:xfrm>
        </p:spPr>
        <p:txBody>
          <a:bodyPr/>
          <a:lstStyle/>
          <a:p>
            <a:r>
              <a:rPr lang="en-US" dirty="0"/>
              <a:t>Midwest Research Expo – MAALL academic law libraries</a:t>
            </a:r>
          </a:p>
          <a:p>
            <a:r>
              <a:rPr lang="en-US" dirty="0"/>
              <a:t>External interaction / Community engagement – bringing the law library to the law school</a:t>
            </a:r>
          </a:p>
          <a:p>
            <a:r>
              <a:rPr lang="en-US" dirty="0"/>
              <a:t>Billable research and services</a:t>
            </a:r>
          </a:p>
          <a:p>
            <a:r>
              <a:rPr lang="en-US" dirty="0" err="1"/>
              <a:t>Casetext</a:t>
            </a:r>
            <a:r>
              <a:rPr lang="en-US" dirty="0"/>
              <a:t> – Gamification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Examples from all of you</a:t>
            </a:r>
          </a:p>
        </p:txBody>
      </p:sp>
    </p:spTree>
    <p:extLst>
      <p:ext uri="{BB962C8B-B14F-4D97-AF65-F5344CB8AC3E}">
        <p14:creationId xmlns:p14="http://schemas.microsoft.com/office/powerpoint/2010/main" val="2454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p188="http://schemas.microsoft.com/office/powerpoint/2018/8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B2762D96-A1FF-4B3D-FDD6-2CDC18FAD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 descr="" title="">
            <a:extLst>
              <a:ext uri="{FF2B5EF4-FFF2-40B4-BE49-F238E27FC236}">
                <a16:creationId xmlns:a16="http://schemas.microsoft.com/office/drawing/2014/main" id="{7561CFEA-4A5E-90AE-F919-9A7634992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9605" y="2243268"/>
            <a:ext cx="4556125" cy="2371463"/>
          </a:xfrm>
        </p:spPr>
        <p:txBody>
          <a:bodyPr/>
          <a:lstStyle/>
          <a:p>
            <a:r>
              <a:rPr lang="en-US" u="sng" dirty="0"/>
              <a:t>Advocacy</a:t>
            </a:r>
            <a:r>
              <a:rPr lang="en-US" dirty="0"/>
              <a:t>: </a:t>
            </a:r>
          </a:p>
          <a:p>
            <a:r>
              <a:rPr lang="en-US" dirty="0"/>
              <a:t>Wins and Lessons Learned</a:t>
            </a:r>
          </a:p>
        </p:txBody>
      </p:sp>
      <p:pic>
        <p:nvPicPr>
          <p:cNvPr id="10" name="Picture Placeholder 9" descr="" title="">
            <a:extLst>
              <a:ext uri="{FF2B5EF4-FFF2-40B4-BE49-F238E27FC236}">
                <a16:creationId xmlns:a16="http://schemas.microsoft.com/office/drawing/2014/main" id="{FDDC475C-4D0B-6CEC-7BF5-C42741F5E8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718" r="16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1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88="http://schemas.microsoft.com/office/powerpoint/2018/8/main">
      <p:transition spd="med">
        <p:fade/>
      </p:transition>
    </mc:Fallback>
  </mc:AlternateContent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34F2AC7F-F494-BBC8-DC02-C664CBFC0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F69C2-009F-4240-9724-5B3BAC1E9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5039D1F4-B2D3-D9F8-F53C-E10C7060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Advocacy</a:t>
            </a:r>
            <a:r>
              <a:rPr lang="en-US" dirty="0"/>
              <a:t>: Wins and Lessons Learned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D6027022-00D7-280E-44F6-6B73A74605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0" y="1559883"/>
            <a:ext cx="11710990" cy="4993318"/>
          </a:xfrm>
        </p:spPr>
        <p:txBody>
          <a:bodyPr/>
          <a:lstStyle/>
          <a:p>
            <a:r>
              <a:rPr lang="en-US" dirty="0"/>
              <a:t>Department and title changes (+ promotion, retention)</a:t>
            </a:r>
          </a:p>
          <a:p>
            <a:r>
              <a:rPr lang="en-US" dirty="0"/>
              <a:t>Participation in data, training, resource acquisition initiatives</a:t>
            </a:r>
          </a:p>
          <a:p>
            <a:r>
              <a:rPr lang="en-US" dirty="0"/>
              <a:t>Women’s Leadership Initiative</a:t>
            </a:r>
          </a:p>
          <a:p>
            <a:r>
              <a:rPr lang="en-US" dirty="0"/>
              <a:t>Partnerships (with influential entities outside the law library)</a:t>
            </a:r>
          </a:p>
          <a:p>
            <a:r>
              <a:rPr lang="en-US" dirty="0"/>
              <a:t>Resource allocation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Examples from all of you </a:t>
            </a:r>
          </a:p>
        </p:txBody>
      </p:sp>
    </p:spTree>
    <p:extLst>
      <p:ext uri="{BB962C8B-B14F-4D97-AF65-F5344CB8AC3E}">
        <p14:creationId xmlns:p14="http://schemas.microsoft.com/office/powerpoint/2010/main" val="33738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89E57EE4-84FA-26AC-976F-CCF7C94A1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53201"/>
            <a:ext cx="2844800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73F69C2-009F-4240-9724-5B3BAC1E9E0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2" name="Title 2" descr="" title="">
            <a:extLst>
              <a:ext uri="{FF2B5EF4-FFF2-40B4-BE49-F238E27FC236}">
                <a16:creationId xmlns:a16="http://schemas.microsoft.com/office/drawing/2014/main" id="{4A7B4E57-9D0C-B21F-4848-C0BE2DB9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0" y="127322"/>
            <a:ext cx="11631171" cy="1161211"/>
          </a:xfrm>
        </p:spPr>
        <p:txBody>
          <a:bodyPr/>
          <a:lstStyle/>
          <a:p>
            <a:r>
              <a:rPr lang="en-US" dirty="0"/>
              <a:t>Highlights from AALL State of the Profession 2023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B9235204-9906-1D02-6086-6F4708AE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6" y="1737360"/>
            <a:ext cx="5426706" cy="4572000"/>
          </a:xfrm>
          <a:prstGeom prst="rect">
            <a:avLst/>
          </a:prstGeom>
          <a:noFill/>
        </p:spPr>
      </p:pic>
      <p:sp>
        <p:nvSpPr>
          <p:cNvPr id="23" name="Content Placeholder 4" descr="" title="">
            <a:extLst>
              <a:ext uri="{FF2B5EF4-FFF2-40B4-BE49-F238E27FC236}">
                <a16:creationId xmlns:a16="http://schemas.microsoft.com/office/drawing/2014/main" id="{E4FAEE4F-452C-3979-CE59-A7E2A40719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2269" y="2466323"/>
            <a:ext cx="5696712" cy="3114073"/>
          </a:xfrm>
        </p:spPr>
        <p:txBody>
          <a:bodyPr/>
          <a:lstStyle/>
          <a:p>
            <a:pPr algn="just"/>
            <a:r>
              <a:rPr lang="en-US" dirty="0"/>
              <a:t>Advocacy wins for Academic Law Libraries</a:t>
            </a:r>
          </a:p>
          <a:p>
            <a:pPr algn="just"/>
            <a:r>
              <a:rPr lang="en-US" dirty="0"/>
              <a:t>Law firm librarians take a seat at the table of influence</a:t>
            </a:r>
          </a:p>
          <a:p>
            <a:pPr algn="just"/>
            <a:r>
              <a:rPr lang="en-US" dirty="0"/>
              <a:t>The crucial role of government law librarians in society</a:t>
            </a:r>
          </a:p>
        </p:txBody>
      </p:sp>
      <p:sp>
        <p:nvSpPr>
          <p:cNvPr id="7" name="TextBox 6" descr="" title="">
            <a:extLst>
              <a:ext uri="{FF2B5EF4-FFF2-40B4-BE49-F238E27FC236}">
                <a16:creationId xmlns:a16="http://schemas.microsoft.com/office/drawing/2014/main" id="{E6222BE9-15F7-A727-37F0-1F3F3E07DBDE}"/>
              </a:ext>
            </a:extLst>
          </p:cNvPr>
          <p:cNvSpPr txBox="1"/>
          <p:nvPr/>
        </p:nvSpPr>
        <p:spPr>
          <a:xfrm>
            <a:off x="7862825" y="5924550"/>
            <a:ext cx="4046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AALL Spectrum, </a:t>
            </a:r>
            <a:r>
              <a:rPr lang="en-US" sz="1400" dirty="0"/>
              <a:t>July/August 2023, page 8</a:t>
            </a:r>
          </a:p>
        </p:txBody>
      </p:sp>
    </p:spTree>
    <p:extLst>
      <p:ext uri="{BB962C8B-B14F-4D97-AF65-F5344CB8AC3E}">
        <p14:creationId xmlns:p14="http://schemas.microsoft.com/office/powerpoint/2010/main" val="13855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27999305-9BC9-612D-4FC3-108FC1E56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 descr="" title="">
            <a:extLst>
              <a:ext uri="{FF2B5EF4-FFF2-40B4-BE49-F238E27FC236}">
                <a16:creationId xmlns:a16="http://schemas.microsoft.com/office/drawing/2014/main" id="{B21811F6-1968-719B-244D-A55B5A7F57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7235" y="1143000"/>
            <a:ext cx="4586288" cy="4572000"/>
          </a:xfrm>
        </p:spPr>
        <p:txBody>
          <a:bodyPr/>
          <a:lstStyle/>
          <a:p>
            <a:r>
              <a:rPr lang="en-US" dirty="0"/>
              <a:t>Discussion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Reaction </a:t>
            </a:r>
          </a:p>
          <a:p>
            <a:endParaRPr lang="en-US" dirty="0"/>
          </a:p>
          <a:p>
            <a:r>
              <a:rPr lang="en-US" dirty="0"/>
              <a:t> 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381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>
</file>

<file path=ppt/slides/slide15.xml><?xml version="1.0" encoding="utf-8"?>
<p:sld xmlns:a16="http://schemas.microsoft.com/office/drawing/2014/main" xmlns:ahyp="http://schemas.microsoft.com/office/drawing/2018/hyperlinkcolor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EE5370EE-87A4-C0DD-9885-C9D1CDFBD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04339DC6-26B5-942F-3E2D-00498396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360" y="127322"/>
            <a:ext cx="8425599" cy="116121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Suggested Reading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53CB6671-6B1D-37BB-0C2F-77C7C1FD474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69440" y="833120"/>
            <a:ext cx="10043160" cy="5412038"/>
          </a:xfrm>
        </p:spPr>
        <p:txBody>
          <a:bodyPr/>
          <a:lstStyle/>
          <a:p>
            <a:r>
              <a:rPr lang="en-US" i="1" dirty="0"/>
              <a:t>AALL Spectrum</a:t>
            </a:r>
            <a:r>
              <a:rPr lang="en-US" dirty="0"/>
              <a:t>,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Your Value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issue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/>
              <a:t>September-October 2023</a:t>
            </a:r>
          </a:p>
          <a:p>
            <a:r>
              <a:rPr lang="en-US" dirty="0"/>
              <a:t>American Association of Law Libraries,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Law Library Marketing &amp; Outreach Toolkit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Cynthia Brown, Ana Ramirez Toft-Nielsen, and Allison C. Reeve Davis,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of Law Firm Librarianship</a:t>
            </a:r>
            <a:r>
              <a:rPr lang="en-US" dirty="0"/>
              <a:t>, 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Law Librarianship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(2021)</a:t>
            </a:r>
          </a:p>
          <a:p>
            <a:r>
              <a:rPr lang="en-US" dirty="0"/>
              <a:t>Ursula Gorham and Paul T. Jaeger, </a:t>
            </a:r>
            <a:r>
              <a:rPr lang="en-US" i="1" dirty="0"/>
              <a:t>The Law School Library or the Library at the Law School?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109 Law Library Journal 51</a:t>
            </a:r>
            <a:r>
              <a:rPr lang="en-US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660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>
</file>

<file path=ppt/slides/slide16.xml><?xml version="1.0" encoding="utf-8"?>
<p:sld xmlns:a16="http://schemas.microsoft.com/office/drawing/2014/main" xmlns:ahyp="http://schemas.microsoft.com/office/drawing/2018/hyperlinkcolor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EE5370EE-87A4-C0DD-9885-C9D1CDFBD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F69C2-009F-4240-9724-5B3BAC1E9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04339DC6-26B5-942F-3E2D-00498396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360" y="127322"/>
            <a:ext cx="8425599" cy="116121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Suggested Reading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53CB6671-6B1D-37BB-0C2F-77C7C1FD474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69440" y="833119"/>
            <a:ext cx="10043160" cy="6268071"/>
          </a:xfrm>
        </p:spPr>
        <p:txBody>
          <a:bodyPr/>
          <a:lstStyle/>
          <a:p>
            <a:r>
              <a:rPr lang="en-US" dirty="0"/>
              <a:t>Kenneth J. Hirsh, </a:t>
            </a:r>
            <a:r>
              <a:rPr lang="en-US" i="1" dirty="0"/>
              <a:t>Like Mark Twain: The Death of Academic Law Libraries in an Exaggeration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106 Law Library Journal 521</a:t>
            </a:r>
            <a:r>
              <a:rPr lang="en-US" dirty="0"/>
              <a:t> (2014)</a:t>
            </a:r>
          </a:p>
          <a:p>
            <a:r>
              <a:rPr lang="en-US" dirty="0"/>
              <a:t>ALL-SIS Task Force on Library Marketing and Outreach, </a:t>
            </a:r>
            <a:r>
              <a:rPr lang="en-US" i="1" dirty="0"/>
              <a:t>Marketing and Outreach in Law Libraries: A White Paper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105 Law Library Journal 525</a:t>
            </a:r>
            <a:r>
              <a:rPr lang="en-US" dirty="0"/>
              <a:t> (2013)</a:t>
            </a:r>
          </a:p>
          <a:p>
            <a:r>
              <a:rPr lang="en-US" dirty="0"/>
              <a:t>Beatrice A. Tice, </a:t>
            </a:r>
            <a:r>
              <a:rPr lang="en-US" i="1" dirty="0"/>
              <a:t>The Academic Law Library in the 21st Century: Still the Heart of the Law School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UC Irvine Law Review 157</a:t>
            </a:r>
            <a:r>
              <a:rPr lang="en-US" dirty="0"/>
              <a:t> (2011)</a:t>
            </a:r>
          </a:p>
          <a:p>
            <a:r>
              <a:rPr lang="en-US" dirty="0"/>
              <a:t>Taylor Fitchett,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Law Library Budgets in Hard Times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103 Law Library Journal 91</a:t>
            </a:r>
            <a:r>
              <a:rPr lang="en-US" dirty="0"/>
              <a:t> (2011)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78E7E0FB-58F4-5CCF-2DBF-A2C1EBC94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" title="">
            <a:hlinkClick r:id="rId2" tgtFrame="_blank"/>
            <a:extLst>
              <a:ext uri="{FF2B5EF4-FFF2-40B4-BE49-F238E27FC236}">
                <a16:creationId xmlns:a16="http://schemas.microsoft.com/office/drawing/2014/main" id="{7415EF99-6A42-439A-98A7-572F16C3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04" y="1892950"/>
            <a:ext cx="3366943" cy="125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6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D1596241-B28D-3DAD-EF8B-9224E96B6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18BAC15E-545F-2A2D-D3D2-7A9AA51B2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3407275"/>
            <a:ext cx="2850573" cy="382527"/>
          </a:xfrm>
        </p:spPr>
        <p:txBody>
          <a:bodyPr/>
          <a:lstStyle/>
          <a:p>
            <a:r>
              <a:rPr lang="en-US" dirty="0"/>
              <a:t>Allison C. Reeve Davis</a:t>
            </a:r>
          </a:p>
        </p:txBody>
      </p:sp>
      <p:sp>
        <p:nvSpPr>
          <p:cNvPr id="5" name="Text Placeholder 4" descr="" title="">
            <a:extLst>
              <a:ext uri="{FF2B5EF4-FFF2-40B4-BE49-F238E27FC236}">
                <a16:creationId xmlns:a16="http://schemas.microsoft.com/office/drawing/2014/main" id="{FC7038D3-E6A1-FC10-D5EC-E8AC5B866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Sr. Manager – Knowledge &amp; Research Services</a:t>
            </a:r>
          </a:p>
          <a:p>
            <a:r>
              <a:rPr lang="en-US" dirty="0"/>
              <a:t>Littler Mendelson</a:t>
            </a:r>
          </a:p>
          <a:p>
            <a:endParaRPr lang="en-US" dirty="0"/>
          </a:p>
        </p:txBody>
      </p:sp>
      <p:sp>
        <p:nvSpPr>
          <p:cNvPr id="6" name="Text Placeholder 5" descr="" title="">
            <a:extLst>
              <a:ext uri="{FF2B5EF4-FFF2-40B4-BE49-F238E27FC236}">
                <a16:creationId xmlns:a16="http://schemas.microsoft.com/office/drawing/2014/main" id="{303FFE27-3319-475F-3DB2-6A308AF604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Matthew E. </a:t>
            </a:r>
            <a:r>
              <a:rPr lang="en-US" dirty="0" err="1"/>
              <a:t>braun</a:t>
            </a:r>
            <a:endParaRPr lang="en-US" dirty="0"/>
          </a:p>
        </p:txBody>
      </p:sp>
      <p:sp>
        <p:nvSpPr>
          <p:cNvPr id="7" name="Text Placeholder 6" descr="" title="">
            <a:extLst>
              <a:ext uri="{FF2B5EF4-FFF2-40B4-BE49-F238E27FC236}">
                <a16:creationId xmlns:a16="http://schemas.microsoft.com/office/drawing/2014/main" id="{7FB64A1F-D2B5-9CD4-AE37-07E333AEE3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Director of the Law Library</a:t>
            </a:r>
          </a:p>
          <a:p>
            <a:r>
              <a:rPr lang="en-US" dirty="0"/>
              <a:t>Saint Louis University School of Law</a:t>
            </a:r>
          </a:p>
        </p:txBody>
      </p:sp>
      <p:pic>
        <p:nvPicPr>
          <p:cNvPr id="8" name="Picture 7" descr="" title="">
            <a:hlinkClick r:id="rId2" tgtFrame="_blank"/>
            <a:extLst>
              <a:ext uri="{FF2B5EF4-FFF2-40B4-BE49-F238E27FC236}">
                <a16:creationId xmlns:a16="http://schemas.microsoft.com/office/drawing/2014/main" id="{60307815-64ED-4DD7-859B-220C4199A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95" y="5176478"/>
            <a:ext cx="3366943" cy="125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8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p188="http://schemas.microsoft.com/office/powerpoint/2018/8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2D7BB4D3-D216-0426-653D-DAF5B1DE3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20005"/>
          <a:stretch/>
        </p:blipFill>
        <p:spPr>
          <a:xfrm>
            <a:off x="3503738" y="1600200"/>
            <a:ext cx="2203704" cy="22037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</p:pic>
      <p:sp>
        <p:nvSpPr>
          <p:cNvPr id="5" name="Text Placeholder 4" descr="" title="">
            <a:extLst>
              <a:ext uri="{FF2B5EF4-FFF2-40B4-BE49-F238E27FC236}">
                <a16:creationId xmlns:a16="http://schemas.microsoft.com/office/drawing/2014/main" id="{67A7A99A-28D7-06C7-04EC-D632687123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10" y="3948735"/>
            <a:ext cx="2505560" cy="3825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Allison C. Reeve Davis</a:t>
            </a:r>
          </a:p>
        </p:txBody>
      </p:sp>
      <p:pic>
        <p:nvPicPr>
          <p:cNvPr id="19" name="Picture Placeholder 18" descr="" title="">
            <a:extLst>
              <a:ext uri="{FF2B5EF4-FFF2-40B4-BE49-F238E27FC236}">
                <a16:creationId xmlns:a16="http://schemas.microsoft.com/office/drawing/2014/main" id="{32CB30D8-F6F1-47D5-AFD6-D47CB99218E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r="6" b="8255"/>
          <a:stretch/>
        </p:blipFill>
        <p:spPr>
          <a:xfrm>
            <a:off x="6475922" y="1600200"/>
            <a:ext cx="2203704" cy="2203704"/>
          </a:xfrm>
          <a:noFill/>
        </p:spPr>
      </p:pic>
      <p:sp>
        <p:nvSpPr>
          <p:cNvPr id="3" name="Text Placeholder 4" descr="" title="">
            <a:extLst>
              <a:ext uri="{FF2B5EF4-FFF2-40B4-BE49-F238E27FC236}">
                <a16:creationId xmlns:a16="http://schemas.microsoft.com/office/drawing/2014/main" id="{E931E31F-76C5-E5FB-AC33-9D3D5EBE1760}"/>
              </a:ext>
            </a:extLst>
          </p:cNvPr>
          <p:cNvSpPr txBox="1">
            <a:spLocks/>
          </p:cNvSpPr>
          <p:nvPr/>
        </p:nvSpPr>
        <p:spPr>
          <a:xfrm>
            <a:off x="6324994" y="3948735"/>
            <a:ext cx="2505560" cy="382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Matthew E. Braun</a:t>
            </a:r>
          </a:p>
        </p:txBody>
      </p:sp>
      <p:sp>
        <p:nvSpPr>
          <p:cNvPr id="6" name="Text Placeholder 5" descr="" title="">
            <a:extLst>
              <a:ext uri="{FF2B5EF4-FFF2-40B4-BE49-F238E27FC236}">
                <a16:creationId xmlns:a16="http://schemas.microsoft.com/office/drawing/2014/main" id="{45570061-149A-5658-E2D8-9053611084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2398" y="4549348"/>
            <a:ext cx="2506663" cy="1385887"/>
          </a:xfrm>
        </p:spPr>
        <p:txBody>
          <a:bodyPr>
            <a:normAutofit/>
          </a:bodyPr>
          <a:lstStyle/>
          <a:p>
            <a:r>
              <a:rPr lang="en-US" dirty="0"/>
              <a:t>Sr. Manager – Knowledge &amp; Research Services</a:t>
            </a:r>
          </a:p>
          <a:p>
            <a:r>
              <a:rPr lang="en-US" dirty="0"/>
              <a:t>Littler Mendelson</a:t>
            </a:r>
          </a:p>
        </p:txBody>
      </p:sp>
      <p:sp>
        <p:nvSpPr>
          <p:cNvPr id="7" name="Text Placeholder 5" descr="" title="">
            <a:extLst>
              <a:ext uri="{FF2B5EF4-FFF2-40B4-BE49-F238E27FC236}">
                <a16:creationId xmlns:a16="http://schemas.microsoft.com/office/drawing/2014/main" id="{E0329225-73BD-0AB0-0BD1-DA40E90CBB4A}"/>
              </a:ext>
            </a:extLst>
          </p:cNvPr>
          <p:cNvSpPr txBox="1">
            <a:spLocks/>
          </p:cNvSpPr>
          <p:nvPr/>
        </p:nvSpPr>
        <p:spPr>
          <a:xfrm>
            <a:off x="6323891" y="4549347"/>
            <a:ext cx="2506663" cy="13858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 of the Law Library</a:t>
            </a:r>
          </a:p>
          <a:p>
            <a:r>
              <a:rPr lang="en-US" dirty="0"/>
              <a:t>Saint Louis University School of Law</a:t>
            </a:r>
          </a:p>
        </p:txBody>
      </p:sp>
    </p:spTree>
    <p:extLst>
      <p:ext uri="{BB962C8B-B14F-4D97-AF65-F5344CB8AC3E}">
        <p14:creationId xmlns:p14="http://schemas.microsoft.com/office/powerpoint/2010/main" val="2860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88="http://schemas.microsoft.com/office/powerpoint/2018/8/main">
      <p:transition spd="med">
        <p:fade/>
      </p:transition>
    </mc:Fallback>
  </mc:AlternateContent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D72A69A1-995F-0149-BECB-B804EABB19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u="sng" dirty="0"/>
              <a:t>market</a:t>
            </a:r>
            <a:r>
              <a:rPr lang="en-US" dirty="0"/>
              <a:t> and </a:t>
            </a:r>
            <a:r>
              <a:rPr lang="en-US" u="sng" dirty="0"/>
              <a:t>advocate</a:t>
            </a:r>
            <a:r>
              <a:rPr lang="en-US" dirty="0"/>
              <a:t>?</a:t>
            </a:r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6D993154-212A-1C7C-B954-3825D866D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Placeholder 16" descr="" title="">
            <a:extLst>
              <a:ext uri="{FF2B5EF4-FFF2-40B4-BE49-F238E27FC236}">
                <a16:creationId xmlns:a16="http://schemas.microsoft.com/office/drawing/2014/main" id="{F98DC95C-D86B-E5DE-23CD-D738F4E896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1232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34F2AC7F-F494-BBC8-DC02-C664CBFC0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F69C2-009F-4240-9724-5B3BAC1E9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5039D1F4-B2D3-D9F8-F53C-E10C7060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u="sng" dirty="0"/>
              <a:t>market</a:t>
            </a:r>
            <a:r>
              <a:rPr lang="en-US" dirty="0"/>
              <a:t> and </a:t>
            </a:r>
            <a:r>
              <a:rPr lang="en-US" u="sng" dirty="0"/>
              <a:t>advocate</a:t>
            </a:r>
            <a:r>
              <a:rPr lang="en-US" dirty="0"/>
              <a:t>?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D6027022-00D7-280E-44F6-6B73A74605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0" y="1559883"/>
            <a:ext cx="11631171" cy="4993318"/>
          </a:xfrm>
        </p:spPr>
        <p:txBody>
          <a:bodyPr/>
          <a:lstStyle/>
          <a:p>
            <a:r>
              <a:rPr lang="en-US" b="1" dirty="0"/>
              <a:t>Challenges</a:t>
            </a:r>
          </a:p>
          <a:p>
            <a:pPr lvl="1"/>
            <a:r>
              <a:rPr lang="en-US" dirty="0"/>
              <a:t>Attrition, smaller qualified candidate pools</a:t>
            </a:r>
          </a:p>
          <a:p>
            <a:pPr lvl="1"/>
            <a:r>
              <a:rPr lang="en-US" dirty="0"/>
              <a:t>Restricted budgets, diminished standing within institution</a:t>
            </a:r>
          </a:p>
          <a:p>
            <a:pPr lvl="1"/>
            <a:r>
              <a:rPr lang="en-US" dirty="0"/>
              <a:t>Physical space constraints</a:t>
            </a:r>
          </a:p>
          <a:p>
            <a:pPr lvl="1"/>
            <a:r>
              <a:rPr lang="en-US" dirty="0"/>
              <a:t>Fears of economic recession</a:t>
            </a:r>
          </a:p>
          <a:p>
            <a:r>
              <a:rPr lang="en-US" b="1" dirty="0"/>
              <a:t>Benefits</a:t>
            </a:r>
          </a:p>
          <a:p>
            <a:pPr lvl="1"/>
            <a:r>
              <a:rPr lang="en-US" dirty="0"/>
              <a:t>Individuals (growth / career development, aspirations)</a:t>
            </a:r>
          </a:p>
          <a:p>
            <a:pPr lvl="1"/>
            <a:r>
              <a:rPr lang="en-US" dirty="0"/>
              <a:t>Departments / Teams (especially for non-revenue-generating)</a:t>
            </a:r>
          </a:p>
          <a:p>
            <a:pPr lvl="1"/>
            <a:r>
              <a:rPr lang="en-US" dirty="0"/>
              <a:t>Institution (libraries at the table, contributing)</a:t>
            </a:r>
          </a:p>
          <a:p>
            <a:pPr lvl="1"/>
            <a:r>
              <a:rPr lang="en-US" dirty="0"/>
              <a:t>Profession (libraries have wide expertise, importance)</a:t>
            </a:r>
          </a:p>
        </p:txBody>
      </p:sp>
    </p:spTree>
    <p:extLst>
      <p:ext uri="{BB962C8B-B14F-4D97-AF65-F5344CB8AC3E}">
        <p14:creationId xmlns:p14="http://schemas.microsoft.com/office/powerpoint/2010/main" val="41858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D72A69A1-995F-0149-BECB-B804EABB19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u="sng" dirty="0"/>
              <a:t>Ready, Set, Go</a:t>
            </a:r>
            <a:r>
              <a:rPr lang="en-US" dirty="0"/>
              <a:t>: Principles of Law Library </a:t>
            </a:r>
            <a:r>
              <a:rPr lang="en-US" u="sng" dirty="0"/>
              <a:t>Marketing</a:t>
            </a:r>
          </a:p>
          <a:p>
            <a:endParaRPr lang="en-US" sz="2000" u="sng" dirty="0"/>
          </a:p>
          <a:p>
            <a:r>
              <a:rPr lang="en-US" dirty="0">
                <a:solidFill>
                  <a:schemeClr val="tx2"/>
                </a:solidFill>
              </a:rPr>
              <a:t>(Targeted)</a:t>
            </a:r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6D993154-212A-1C7C-B954-3825D866D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F69C2-009F-4240-9724-5B3BAC1E9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Placeholder 16" descr="" title="">
            <a:extLst>
              <a:ext uri="{FF2B5EF4-FFF2-40B4-BE49-F238E27FC236}">
                <a16:creationId xmlns:a16="http://schemas.microsoft.com/office/drawing/2014/main" id="{F98DC95C-D86B-E5DE-23CD-D738F4E896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50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34F2AC7F-F494-BBC8-DC02-C664CBFC0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5039D1F4-B2D3-D9F8-F53C-E10C7060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Ready, Set, Go</a:t>
            </a:r>
            <a:r>
              <a:rPr lang="en-US" dirty="0"/>
              <a:t>: Principles of Law Library </a:t>
            </a:r>
            <a:r>
              <a:rPr lang="en-US" u="sng" dirty="0"/>
              <a:t>Marketing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D6027022-00D7-280E-44F6-6B73A74605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42165" y="1559883"/>
            <a:ext cx="8366566" cy="4993318"/>
          </a:xfrm>
        </p:spPr>
        <p:txBody>
          <a:bodyPr/>
          <a:lstStyle/>
          <a:p>
            <a:r>
              <a:rPr lang="en-US" dirty="0"/>
              <a:t>Set goal</a:t>
            </a:r>
          </a:p>
          <a:p>
            <a:r>
              <a:rPr lang="en-US" dirty="0"/>
              <a:t>Target your audience</a:t>
            </a:r>
          </a:p>
          <a:p>
            <a:r>
              <a:rPr lang="en-US" dirty="0"/>
              <a:t>Set a cadence</a:t>
            </a:r>
          </a:p>
          <a:p>
            <a:r>
              <a:rPr lang="en-US" dirty="0"/>
              <a:t>Consider all outlets</a:t>
            </a:r>
          </a:p>
          <a:p>
            <a:r>
              <a:rPr lang="en-US" dirty="0"/>
              <a:t>Seize opportunities</a:t>
            </a:r>
          </a:p>
          <a:p>
            <a:r>
              <a:rPr lang="en-US" dirty="0"/>
              <a:t>Got swag?</a:t>
            </a:r>
          </a:p>
          <a:p>
            <a:r>
              <a:rPr lang="en-US" dirty="0"/>
              <a:t>Find partners</a:t>
            </a:r>
          </a:p>
          <a:p>
            <a:r>
              <a:rPr lang="en-US" dirty="0"/>
              <a:t>Stick to a timeline</a:t>
            </a:r>
          </a:p>
        </p:txBody>
      </p:sp>
      <p:sp>
        <p:nvSpPr>
          <p:cNvPr id="6" name="Star: 5 Points 5" descr="" title="">
            <a:extLst>
              <a:ext uri="{FF2B5EF4-FFF2-40B4-BE49-F238E27FC236}">
                <a16:creationId xmlns:a16="http://schemas.microsoft.com/office/drawing/2014/main" id="{C8C63722-941B-CAC5-C504-2ECC520A0DAE}"/>
              </a:ext>
            </a:extLst>
          </p:cNvPr>
          <p:cNvSpPr/>
          <p:nvPr/>
        </p:nvSpPr>
        <p:spPr>
          <a:xfrm>
            <a:off x="5951976" y="1522986"/>
            <a:ext cx="5384800" cy="4795761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/>
                </a:solidFill>
              </a:rPr>
              <a:t>Measure</a:t>
            </a:r>
          </a:p>
          <a:p>
            <a:pPr algn="ctr"/>
            <a:r>
              <a:rPr lang="en-US" sz="3600" dirty="0">
                <a:solidFill>
                  <a:schemeClr val="accent6"/>
                </a:solidFill>
              </a:rPr>
              <a:t>and</a:t>
            </a:r>
          </a:p>
          <a:p>
            <a:pPr algn="ctr"/>
            <a:r>
              <a:rPr lang="en-US" sz="3600" dirty="0">
                <a:solidFill>
                  <a:schemeClr val="accent6"/>
                </a:solidFill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15257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D72A69A1-995F-0149-BECB-B804EABB19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u="sng" dirty="0"/>
              <a:t>Can’t Stop, Won’t Stop</a:t>
            </a:r>
            <a:r>
              <a:rPr lang="en-US" dirty="0"/>
              <a:t>: Principles of Law Library </a:t>
            </a:r>
            <a:r>
              <a:rPr lang="en-US" u="sng" dirty="0"/>
              <a:t>Advocacy</a:t>
            </a:r>
          </a:p>
          <a:p>
            <a:endParaRPr lang="en-US" sz="2000" u="sng" dirty="0"/>
          </a:p>
          <a:p>
            <a:r>
              <a:rPr lang="en-US" dirty="0">
                <a:solidFill>
                  <a:schemeClr val="tx2"/>
                </a:solidFill>
              </a:rPr>
              <a:t>(Broad)</a:t>
            </a:r>
          </a:p>
        </p:txBody>
      </p:sp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6D993154-212A-1C7C-B954-3825D866D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F69C2-009F-4240-9724-5B3BAC1E9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Placeholder 16" descr="" title="">
            <a:extLst>
              <a:ext uri="{FF2B5EF4-FFF2-40B4-BE49-F238E27FC236}">
                <a16:creationId xmlns:a16="http://schemas.microsoft.com/office/drawing/2014/main" id="{F98DC95C-D86B-E5DE-23CD-D738F4E896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1130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8C9C1263-4A20-10BE-722E-6931C866F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56424B12-D21A-47F7-9199-70B48DA3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Can’t Stop, Won’t Stop</a:t>
            </a:r>
            <a:r>
              <a:rPr lang="en-US" dirty="0"/>
              <a:t>: Principles of Law Library </a:t>
            </a:r>
            <a:r>
              <a:rPr lang="en-US" u="sng" dirty="0"/>
              <a:t>Advocacy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6EDA6CB1-D724-9417-6C2D-D4BA6A9EAD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7813" y="1733024"/>
            <a:ext cx="5696712" cy="4572000"/>
          </a:xfrm>
        </p:spPr>
        <p:txBody>
          <a:bodyPr/>
          <a:lstStyle/>
          <a:p>
            <a:r>
              <a:rPr lang="en-US" sz="2800" dirty="0"/>
              <a:t>Championing yourself, team, department, institution, profession</a:t>
            </a:r>
          </a:p>
          <a:p>
            <a:r>
              <a:rPr lang="en-US" sz="2800" dirty="0"/>
              <a:t>Using your data </a:t>
            </a:r>
          </a:p>
          <a:p>
            <a:r>
              <a:rPr lang="en-US" sz="2800" dirty="0"/>
              <a:t>Carefully planned and deployed</a:t>
            </a:r>
          </a:p>
          <a:p>
            <a:r>
              <a:rPr lang="en-US" sz="2800" dirty="0"/>
              <a:t>Requires thoughtful cataloging</a:t>
            </a:r>
          </a:p>
          <a:p>
            <a:pPr lvl="1"/>
            <a:r>
              <a:rPr lang="en-US" sz="2000" dirty="0"/>
              <a:t>Needs</a:t>
            </a:r>
          </a:p>
          <a:p>
            <a:pPr lvl="1"/>
            <a:r>
              <a:rPr lang="en-US" sz="2000" dirty="0"/>
              <a:t>Gratitude</a:t>
            </a:r>
          </a:p>
          <a:p>
            <a:pPr lvl="1"/>
            <a:r>
              <a:rPr lang="en-US" sz="2000" dirty="0"/>
              <a:t>Successes</a:t>
            </a:r>
          </a:p>
          <a:p>
            <a:pPr lvl="1"/>
            <a:r>
              <a:rPr lang="en-US" sz="2000" dirty="0"/>
              <a:t>Failures</a:t>
            </a:r>
          </a:p>
          <a:p>
            <a:pPr lvl="1"/>
            <a:r>
              <a:rPr lang="en-US" sz="2000" dirty="0"/>
              <a:t>Market trends</a:t>
            </a:r>
          </a:p>
          <a:p>
            <a:pPr lvl="1"/>
            <a:r>
              <a:rPr lang="en-US" sz="2000" dirty="0"/>
              <a:t>Institutional goals</a:t>
            </a:r>
          </a:p>
          <a:p>
            <a:endParaRPr lang="en-US" dirty="0"/>
          </a:p>
        </p:txBody>
      </p:sp>
      <p:sp>
        <p:nvSpPr>
          <p:cNvPr id="6" name="Content Placeholder 5" descr="" title="">
            <a:extLst>
              <a:ext uri="{FF2B5EF4-FFF2-40B4-BE49-F238E27FC236}">
                <a16:creationId xmlns:a16="http://schemas.microsoft.com/office/drawing/2014/main" id="{D9A25A33-8500-FE92-6BCC-2EDDC004BB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5888" y="2339012"/>
            <a:ext cx="5696712" cy="3163710"/>
          </a:xfrm>
        </p:spPr>
        <p:txBody>
          <a:bodyPr/>
          <a:lstStyle/>
          <a:p>
            <a:r>
              <a:rPr lang="en-US" sz="2800" dirty="0"/>
              <a:t>Tools and Technology</a:t>
            </a:r>
          </a:p>
          <a:p>
            <a:pPr lvl="1"/>
            <a:r>
              <a:rPr lang="en-US" sz="2000" dirty="0"/>
              <a:t>Resource and usage tracking</a:t>
            </a:r>
          </a:p>
          <a:p>
            <a:pPr lvl="1"/>
            <a:r>
              <a:rPr lang="en-US" sz="2000" dirty="0"/>
              <a:t>Data visualization: Power BI</a:t>
            </a:r>
          </a:p>
          <a:p>
            <a:pPr lvl="1"/>
            <a:r>
              <a:rPr lang="en-US" sz="2000" dirty="0"/>
              <a:t>Request tracking – categorization, complexity, requesters</a:t>
            </a:r>
          </a:p>
          <a:p>
            <a:pPr lvl="1"/>
            <a:r>
              <a:rPr lang="en-US" sz="2000" dirty="0"/>
              <a:t>At firm we also use time entries</a:t>
            </a:r>
          </a:p>
          <a:p>
            <a:pPr lvl="1"/>
            <a:r>
              <a:rPr lang="en-US" sz="2000" dirty="0"/>
              <a:t>All of these can help you identify opportunities – needed tech, resources, hours,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p188="http://schemas.microsoft.com/office/powerpoint/2018/8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" title="">
            <a:extLst>
              <a:ext uri="{FF2B5EF4-FFF2-40B4-BE49-F238E27FC236}">
                <a16:creationId xmlns:a16="http://schemas.microsoft.com/office/drawing/2014/main" id="{8EF1BC91-AC75-583F-60D3-0D10DE7A6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3F69C2-009F-4240-9724-5B3BAC1E9E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3DF7FED8-F86F-9703-C2E2-0F95C7442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8951" y="1145969"/>
            <a:ext cx="4487368" cy="4572000"/>
          </a:xfrm>
        </p:spPr>
        <p:txBody>
          <a:bodyPr/>
          <a:lstStyle/>
          <a:p>
            <a:r>
              <a:rPr lang="en-US" u="sng" dirty="0"/>
              <a:t>Marketing</a:t>
            </a:r>
            <a:r>
              <a:rPr lang="en-US" dirty="0"/>
              <a:t>: Frontline Stories</a:t>
            </a:r>
          </a:p>
        </p:txBody>
      </p:sp>
      <p:pic>
        <p:nvPicPr>
          <p:cNvPr id="7" name="Picture Placeholder 6" descr="" title="">
            <a:extLst>
              <a:ext uri="{FF2B5EF4-FFF2-40B4-BE49-F238E27FC236}">
                <a16:creationId xmlns:a16="http://schemas.microsoft.com/office/drawing/2014/main" id="{9F868A56-8CFC-4649-01C0-03516D20588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5591" r="15591"/>
          <a:stretch/>
        </p:blipFill>
        <p:spPr>
          <a:xfrm>
            <a:off x="0" y="0"/>
            <a:ext cx="6858000" cy="685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476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88="http://schemas.microsoft.com/office/powerpoint/2018/8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Brand 2023">
      <a:dk1>
        <a:srgbClr val="00263A"/>
      </a:dk1>
      <a:lt1>
        <a:sysClr val="window" lastClr="FFFFFF"/>
      </a:lt1>
      <a:dk2>
        <a:srgbClr val="6DBE4B"/>
      </a:dk2>
      <a:lt2>
        <a:srgbClr val="3CB4E4"/>
      </a:lt2>
      <a:accent1>
        <a:srgbClr val="1A428A"/>
      </a:accent1>
      <a:accent2>
        <a:srgbClr val="CFD2D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C7C5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Template_LR (1).pptx" id="{8389A80D-39F1-457B-AC98-445735C5017E}" vid="{57F2CBD0-D534-4EF2-B032-A59F7A2CD004}"/>
    </a:ext>
  </a:extLst>
</a:theme>
</file>

<file path=ppt/theme/theme2.xml><?xml version="1.0" encoding="utf-8"?>
<a:theme xmlns:a="http://schemas.openxmlformats.org/drawingml/2006/main" name="Presenter Slides">
  <a:themeElements>
    <a:clrScheme name="Brand 2023">
      <a:dk1>
        <a:srgbClr val="00263A"/>
      </a:dk1>
      <a:lt1>
        <a:sysClr val="window" lastClr="FFFFFF"/>
      </a:lt1>
      <a:dk2>
        <a:srgbClr val="6DBE4B"/>
      </a:dk2>
      <a:lt2>
        <a:srgbClr val="3CB4E4"/>
      </a:lt2>
      <a:accent1>
        <a:srgbClr val="1A428A"/>
      </a:accent1>
      <a:accent2>
        <a:srgbClr val="CFD2D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C7C5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Template_LR (1).pptx" id="{8389A80D-39F1-457B-AC98-445735C5017E}" vid="{2CD41396-AA81-4373-88C8-62A755E52F81}"/>
    </a:ext>
  </a:extLst>
</a:theme>
</file>

<file path=ppt/theme/theme3.xml><?xml version="1.0" encoding="utf-8"?>
<a:theme xmlns:a="http://schemas.openxmlformats.org/drawingml/2006/main" name="Title and Content Slides">
  <a:themeElements>
    <a:clrScheme name="Brand 2023">
      <a:dk1>
        <a:srgbClr val="00263A"/>
      </a:dk1>
      <a:lt1>
        <a:sysClr val="window" lastClr="FFFFFF"/>
      </a:lt1>
      <a:dk2>
        <a:srgbClr val="6DBE4B"/>
      </a:dk2>
      <a:lt2>
        <a:srgbClr val="3CB4E4"/>
      </a:lt2>
      <a:accent1>
        <a:srgbClr val="1A428A"/>
      </a:accent1>
      <a:accent2>
        <a:srgbClr val="CFD2D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C7C5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Template_LR (1).pptx" id="{8389A80D-39F1-457B-AC98-445735C5017E}" vid="{629C9DDE-B603-44DD-93E3-139A9B812F1F}"/>
    </a:ext>
  </a:extLst>
</a:theme>
</file>

<file path=ppt/theme/theme4.xml><?xml version="1.0" encoding="utf-8"?>
<a:theme xmlns:a="http://schemas.openxmlformats.org/drawingml/2006/main" name="Divider and Call Out Slides">
  <a:themeElements>
    <a:clrScheme name="Brand 2023">
      <a:dk1>
        <a:srgbClr val="00263A"/>
      </a:dk1>
      <a:lt1>
        <a:sysClr val="window" lastClr="FFFFFF"/>
      </a:lt1>
      <a:dk2>
        <a:srgbClr val="6DBE4B"/>
      </a:dk2>
      <a:lt2>
        <a:srgbClr val="3CB4E4"/>
      </a:lt2>
      <a:accent1>
        <a:srgbClr val="1A428A"/>
      </a:accent1>
      <a:accent2>
        <a:srgbClr val="CFD2D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C7C5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Template_LR (1).pptx" id="{8389A80D-39F1-457B-AC98-445735C5017E}" vid="{DB794E9B-5D86-4F18-A3EF-B4A4EF00D603}"/>
    </a:ext>
  </a:extLst>
</a:theme>
</file>

<file path=ppt/theme/theme5.xml><?xml version="1.0" encoding="utf-8"?>
<a:theme xmlns:a="http://schemas.openxmlformats.org/drawingml/2006/main" name="Question and Thank You">
  <a:themeElements>
    <a:clrScheme name="Brand 2023">
      <a:dk1>
        <a:srgbClr val="00263A"/>
      </a:dk1>
      <a:lt1>
        <a:sysClr val="window" lastClr="FFFFFF"/>
      </a:lt1>
      <a:dk2>
        <a:srgbClr val="6DBE4B"/>
      </a:dk2>
      <a:lt2>
        <a:srgbClr val="3CB4E4"/>
      </a:lt2>
      <a:accent1>
        <a:srgbClr val="1A428A"/>
      </a:accent1>
      <a:accent2>
        <a:srgbClr val="CFD2D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C7C5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Template_LR (1).pptx" id="{8389A80D-39F1-457B-AC98-445735C5017E}" vid="{996B0CB7-A630-4CA8-A9CF-305CFE2EF95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5333CB225EE4B8F47B9FA3B1CEEF6" ma:contentTypeVersion="23" ma:contentTypeDescription="Create a new document." ma:contentTypeScope="" ma:versionID="bae1f1066abbd5c9695b8d1d911a26c1">
  <xsd:schema xmlns:xsd="http://www.w3.org/2001/XMLSchema" xmlns:xs="http://www.w3.org/2001/XMLSchema" xmlns:p="http://schemas.microsoft.com/office/2006/metadata/properties" xmlns:ns1="http://schemas.microsoft.com/sharepoint/v3" xmlns:ns2="d55b593c-2742-48f0-a1f0-2135638639be" xmlns:ns3="3248767f-b364-472c-8a5b-124be4031ed4" targetNamespace="http://schemas.microsoft.com/office/2006/metadata/properties" ma:root="true" ma:fieldsID="cc325d8e34d442d1882a7e0b4ca88242" ns1:_="" ns2:_="" ns3:_="">
    <xsd:import namespace="http://schemas.microsoft.com/sharepoint/v3"/>
    <xsd:import namespace="d55b593c-2742-48f0-a1f0-2135638639be"/>
    <xsd:import namespace="3248767f-b364-472c-8a5b-124be4031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ssignedto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b593c-2742-48f0-a1f0-213563863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ssignedto" ma:index="20" nillable="true" ma:displayName="Assigned to" ma:format="Dropdown" ma:internalName="Assignedto">
      <xsd:simpleType>
        <xsd:restriction base="dms:Choice">
          <xsd:enumeration value="Karen"/>
          <xsd:enumeration value="Rebecca"/>
          <xsd:enumeration value="Dave"/>
          <xsd:enumeration value="Dorie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8767f-b364-472c-8a5b-124be4031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7eccb64-bcc3-408f-a76d-86e2ab1ab4dc}" ma:internalName="TaxCatchAll" ma:showField="CatchAllData" ma:web="3248767f-b364-472c-8a5b-124be4031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ssignedto xmlns="d55b593c-2742-48f0-a1f0-2135638639be" xsi:nil="true"/>
    <TaxCatchAll xmlns="3248767f-b364-472c-8a5b-124be4031ed4" xsi:nil="true"/>
    <_ip_UnifiedCompliancePolicyProperties xmlns="http://schemas.microsoft.com/sharepoint/v3" xsi:nil="true"/>
    <lcf76f155ced4ddcb4097134ff3c332f xmlns="d55b593c-2742-48f0-a1f0-2135638639be">
      <Terms xmlns="http://schemas.microsoft.com/office/infopath/2007/PartnerControls"/>
    </lcf76f155ced4ddcb4097134ff3c332f>
    <Date xmlns="d55b593c-2742-48f0-a1f0-2135638639be" xsi:nil="true"/>
  </documentManagement>
</p:properties>
</file>

<file path=customXml/itemProps1.xml><?xml version="1.0" encoding="utf-8"?>
<ds:datastoreItem xmlns:ds="http://schemas.openxmlformats.org/officeDocument/2006/customXml" ds:itemID="{BAB728A4-372E-45F8-92CE-85EDDC565595}"/>
</file>

<file path=customXml/itemProps2.xml><?xml version="1.0" encoding="utf-8"?>
<ds:datastoreItem xmlns:ds="http://schemas.openxmlformats.org/officeDocument/2006/customXml" ds:itemID="{BEFD3604-B9DE-414A-8FE4-A8D5373B91FC}"/>
</file>

<file path=customXml/itemProps3.xml><?xml version="1.0" encoding="utf-8"?>
<ds:datastoreItem xmlns:ds="http://schemas.openxmlformats.org/officeDocument/2006/customXml" ds:itemID="{302FCB59-649B-48F8-ABDC-A3686855A9DE}"/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1900-01-01T06:00:00Z</dcterms:created>
  <dcterms:modified xsi:type="dcterms:W3CDTF">1900-01-01T06:00:00Z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0x01010032C5333CB225EE4B8F47B9FA3B1CEEF6</vt:lpwstr>
  </property>
</Properties>
</file>