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858000" cy="9144000"/>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84EE304-082A-46C5-971F-7A0EA019A530}">
          <p14:sldIdLst>
            <p14:sldId id="256"/>
            <p14:sldId id="257"/>
            <p14:sldId id="258"/>
            <p14:sldId id="259"/>
            <p14:sldId id="260"/>
            <p14:sldId id="261"/>
            <p14:sldId id="265"/>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362" autoAdjust="0"/>
  </p:normalViewPr>
  <p:slideViewPr>
    <p:cSldViewPr>
      <p:cViewPr varScale="1">
        <p:scale>
          <a:sx n="54" d="100"/>
          <a:sy n="54" d="100"/>
        </p:scale>
        <p:origin x="258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47E9A-0220-4950-B2FA-949127F6F4F7}" type="datetimeFigureOut">
              <a:rPr lang="en-US" smtClean="0"/>
              <a:t>10/5/2018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B2A1D-18B2-4D31-950B-9639BA4BE8C2}" type="slidenum">
              <a:rPr lang="en-US" smtClean="0"/>
              <a:t>‹#›</a:t>
            </a:fld>
            <a:endParaRPr lang="en-US"/>
          </a:p>
        </p:txBody>
      </p:sp>
    </p:spTree>
    <p:extLst>
      <p:ext uri="{BB962C8B-B14F-4D97-AF65-F5344CB8AC3E}">
        <p14:creationId xmlns:p14="http://schemas.microsoft.com/office/powerpoint/2010/main" val="284664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discprofiles.com/blo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Allison – Introductions. Both at Leadership Academy.</a:t>
            </a:r>
          </a:p>
          <a:p>
            <a:r>
              <a:rPr lang="en-US" sz="1200" kern="1200" dirty="0" smtClean="0">
                <a:solidFill>
                  <a:schemeClr val="tx1"/>
                </a:solidFill>
                <a:effectLst/>
                <a:latin typeface="+mn-lt"/>
                <a:ea typeface="+mn-ea"/>
                <a:cs typeface="+mn-cs"/>
              </a:rPr>
              <a:t>1 minute</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411953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Concluding remarks</a:t>
            </a:r>
            <a:r>
              <a:rPr lang="en-US" sz="1200" kern="1200" dirty="0" smtClean="0">
                <a:solidFill>
                  <a:schemeClr val="tx1"/>
                </a:solidFill>
                <a:effectLst/>
                <a:latin typeface="+mn-lt"/>
                <a:ea typeface="+mn-ea"/>
                <a:cs typeface="+mn-cs"/>
              </a:rPr>
              <a:t> (Allison Reeve)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topics we’ve covered today are just examples of how you can lead in your library and in the profession and only cover the basics. Every librarian has his own style and method and comfortability, but I truly believe we can all find our way in which to lead whether it be projects, departments, or professional organizations. AALL didn’t ask for this plug, but I highly recommend the Leadership Academy and Management Institute for those looking to develop skills in communication, personal planning, and making your case. There is a worksheet at each seat. Please take this with you to help you strategize your own career path and leadership development.</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4296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5 minutes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153628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5 minutes</a:t>
            </a:r>
          </a:p>
          <a:p>
            <a:r>
              <a:rPr lang="en-US" sz="1200" kern="1200" dirty="0" smtClean="0">
                <a:solidFill>
                  <a:schemeClr val="tx1"/>
                </a:solidFill>
                <a:effectLst/>
                <a:latin typeface="+mn-lt"/>
                <a:ea typeface="+mn-ea"/>
                <a:cs typeface="+mn-cs"/>
              </a:rPr>
              <a:t>if you don’t have a leadership position, be active and dedicated to the work your leaders’ have assigned you</a:t>
            </a:r>
          </a:p>
          <a:p>
            <a:r>
              <a:rPr lang="en-US" sz="1200" kern="1200" dirty="0" smtClean="0">
                <a:solidFill>
                  <a:schemeClr val="tx1"/>
                </a:solidFill>
                <a:effectLst/>
                <a:latin typeface="+mn-lt"/>
                <a:ea typeface="+mn-ea"/>
                <a:cs typeface="+mn-cs"/>
              </a:rPr>
              <a:t>you don’t have to be in a leadership position to be a leader</a:t>
            </a:r>
          </a:p>
          <a:p>
            <a:r>
              <a:rPr lang="en-US" sz="1200" kern="1200" dirty="0" smtClean="0">
                <a:solidFill>
                  <a:schemeClr val="tx1"/>
                </a:solidFill>
                <a:effectLst/>
                <a:latin typeface="+mn-lt"/>
                <a:ea typeface="+mn-ea"/>
                <a:cs typeface="+mn-cs"/>
              </a:rPr>
              <a:t>Also an instance of “Leading by Example”</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213775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12 minutes</a:t>
            </a:r>
          </a:p>
          <a:p>
            <a:r>
              <a:rPr lang="en-US" sz="1200" kern="1200" dirty="0" smtClean="0">
                <a:solidFill>
                  <a:schemeClr val="tx1"/>
                </a:solidFill>
                <a:effectLst/>
                <a:latin typeface="+mn-lt"/>
                <a:ea typeface="+mn-ea"/>
                <a:cs typeface="+mn-cs"/>
              </a:rPr>
              <a:t>AR prepared answer: Imposter syndrome; as in fearing I don’t yet know enough to share, participate, or take charge. Example of OA Committee.</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448712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Allison</a:t>
            </a:r>
          </a:p>
          <a:p>
            <a:r>
              <a:rPr lang="en-US" sz="1200" kern="1200" dirty="0" smtClean="0">
                <a:solidFill>
                  <a:schemeClr val="tx1"/>
                </a:solidFill>
                <a:effectLst/>
                <a:latin typeface="+mn-lt"/>
                <a:ea typeface="+mn-ea"/>
                <a:cs typeface="+mn-cs"/>
              </a:rPr>
              <a:t>5 minutes</a:t>
            </a:r>
          </a:p>
          <a:p>
            <a:r>
              <a:rPr lang="en-US" sz="1200" kern="1200" dirty="0" smtClean="0">
                <a:solidFill>
                  <a:schemeClr val="tx1"/>
                </a:solidFill>
                <a:effectLst/>
                <a:latin typeface="+mn-lt"/>
                <a:ea typeface="+mn-ea"/>
                <a:cs typeface="+mn-cs"/>
              </a:rPr>
              <a:t>Communication styles</a:t>
            </a:r>
          </a:p>
          <a:p>
            <a:r>
              <a:rPr lang="en-US" sz="1200" kern="1200" dirty="0" smtClean="0">
                <a:solidFill>
                  <a:schemeClr val="tx1"/>
                </a:solidFill>
                <a:effectLst/>
                <a:latin typeface="+mn-lt"/>
                <a:ea typeface="+mn-ea"/>
                <a:cs typeface="+mn-cs"/>
              </a:rPr>
              <a:t>Merrill &amp; Reid, </a:t>
            </a:r>
            <a:r>
              <a:rPr lang="en-US" sz="1200" i="1" kern="1200" dirty="0" smtClean="0">
                <a:solidFill>
                  <a:schemeClr val="tx1"/>
                </a:solidFill>
                <a:effectLst/>
                <a:latin typeface="+mn-lt"/>
                <a:ea typeface="+mn-ea"/>
                <a:cs typeface="+mn-cs"/>
              </a:rPr>
              <a:t>Personal Styles &amp; Effective Performance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Four social styles as recounted by many scholars</a:t>
            </a:r>
          </a:p>
          <a:p>
            <a:r>
              <a:rPr lang="en-US" sz="1200" kern="1200" dirty="0" smtClean="0">
                <a:solidFill>
                  <a:schemeClr val="tx1"/>
                </a:solidFill>
                <a:effectLst/>
                <a:latin typeface="+mn-lt"/>
                <a:ea typeface="+mn-ea"/>
                <a:cs typeface="+mn-cs"/>
              </a:rPr>
              <a:t>Driver: enjoy challenge and motivated to succeed. Practical and results focused.</a:t>
            </a:r>
          </a:p>
          <a:p>
            <a:r>
              <a:rPr lang="en-US" sz="1200" kern="1200" dirty="0" smtClean="0">
                <a:solidFill>
                  <a:schemeClr val="tx1"/>
                </a:solidFill>
                <a:effectLst/>
                <a:latin typeface="+mn-lt"/>
                <a:ea typeface="+mn-ea"/>
                <a:cs typeface="+mn-cs"/>
              </a:rPr>
              <a:t>Expressive: outgoing and high-energy. Great for the brainstorm, but not the see-it-through.</a:t>
            </a:r>
          </a:p>
          <a:p>
            <a:r>
              <a:rPr lang="en-US" sz="1200" kern="1200" dirty="0" smtClean="0">
                <a:solidFill>
                  <a:schemeClr val="tx1"/>
                </a:solidFill>
                <a:effectLst/>
                <a:latin typeface="+mn-lt"/>
                <a:ea typeface="+mn-ea"/>
                <a:cs typeface="+mn-cs"/>
              </a:rPr>
              <a:t>Amiable: Dependable and easy-going. Conflict avoidant and trusting.</a:t>
            </a:r>
          </a:p>
          <a:p>
            <a:r>
              <a:rPr lang="en-US" sz="1200" kern="1200" dirty="0" smtClean="0">
                <a:solidFill>
                  <a:schemeClr val="tx1"/>
                </a:solidFill>
                <a:effectLst/>
                <a:latin typeface="+mn-lt"/>
                <a:ea typeface="+mn-ea"/>
                <a:cs typeface="+mn-cs"/>
              </a:rPr>
              <a:t>Analytical: Systematic and deliberate. Cautious and precise.</a:t>
            </a:r>
          </a:p>
          <a:p>
            <a:r>
              <a:rPr lang="en-US" sz="1200" kern="1200" dirty="0" smtClean="0">
                <a:solidFill>
                  <a:schemeClr val="tx1"/>
                </a:solidFill>
                <a:effectLst/>
                <a:latin typeface="+mn-lt"/>
                <a:ea typeface="+mn-ea"/>
                <a:cs typeface="+mn-cs"/>
              </a:rPr>
              <a:t>Know where you fit in and learn to identify communication traits in others</a:t>
            </a:r>
          </a:p>
          <a:p>
            <a:r>
              <a:rPr lang="en-US" sz="1200" kern="1200" dirty="0" smtClean="0">
                <a:solidFill>
                  <a:schemeClr val="tx1"/>
                </a:solidFill>
                <a:effectLst/>
                <a:latin typeface="+mn-lt"/>
                <a:ea typeface="+mn-ea"/>
                <a:cs typeface="+mn-cs"/>
              </a:rPr>
              <a:t>You might not always get it right and everyone changes from day to day</a:t>
            </a:r>
          </a:p>
          <a:p>
            <a:r>
              <a:rPr lang="en-US" sz="1200" kern="1200" dirty="0" smtClean="0">
                <a:solidFill>
                  <a:schemeClr val="tx1"/>
                </a:solidFill>
                <a:effectLst/>
                <a:latin typeface="+mn-lt"/>
                <a:ea typeface="+mn-ea"/>
                <a:cs typeface="+mn-cs"/>
              </a:rPr>
              <a:t>Adjust yourself to others’ styles rather than expect them to adjust to yours to avoid misunderstood tones, fluctuations, and meanings. Such as an analytical seeming passive to the expressive. Give her the agenda ahead of a meeting, and time to reflect and respond afterward.</a:t>
            </a:r>
          </a:p>
          <a:p>
            <a:r>
              <a:rPr lang="en-US" sz="1200" kern="1200" dirty="0" smtClean="0">
                <a:solidFill>
                  <a:schemeClr val="tx1"/>
                </a:solidFill>
                <a:effectLst/>
                <a:latin typeface="+mn-lt"/>
                <a:ea typeface="+mn-ea"/>
                <a:cs typeface="+mn-cs"/>
              </a:rPr>
              <a:t>According to a recent 2018 study investigating the work outcomes when communication styles between a leader and follow fit or misfit found that in the case of a misfit “work climates in organizations can be improved by senior managers … become more closely aligned with followers in their own communication style.” Source: Hua Fan and Bing Han, “How Does Leader-Follower Fit or Misfit in Communication Style Matter for Work Outcomes?” </a:t>
            </a:r>
            <a:r>
              <a:rPr lang="en-US" sz="1200" i="1" kern="1200" dirty="0" smtClean="0">
                <a:solidFill>
                  <a:schemeClr val="tx1"/>
                </a:solidFill>
                <a:effectLst/>
                <a:latin typeface="+mn-lt"/>
                <a:ea typeface="+mn-ea"/>
                <a:cs typeface="+mn-cs"/>
              </a:rPr>
              <a:t>Social Behavior and Personality</a:t>
            </a:r>
            <a:r>
              <a:rPr lang="en-US" sz="1200" kern="1200" dirty="0" smtClean="0">
                <a:solidFill>
                  <a:schemeClr val="tx1"/>
                </a:solidFill>
                <a:effectLst/>
                <a:latin typeface="+mn-lt"/>
                <a:ea typeface="+mn-ea"/>
                <a:cs typeface="+mn-cs"/>
              </a:rPr>
              <a:t> (2018).</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Difficult conversations</a:t>
            </a:r>
          </a:p>
          <a:p>
            <a:r>
              <a:rPr lang="en-US" sz="1200" kern="1200" dirty="0" smtClean="0">
                <a:solidFill>
                  <a:schemeClr val="tx1"/>
                </a:solidFill>
                <a:effectLst/>
                <a:latin typeface="+mn-lt"/>
                <a:ea typeface="+mn-ea"/>
                <a:cs typeface="+mn-cs"/>
              </a:rPr>
              <a:t>Conflict resolution: through negotiation, rather than defusing, avoiding, or power, is the most positive and effective.</a:t>
            </a:r>
          </a:p>
          <a:p>
            <a:r>
              <a:rPr lang="en-US" sz="1200" kern="1200" dirty="0" smtClean="0">
                <a:solidFill>
                  <a:schemeClr val="tx1"/>
                </a:solidFill>
                <a:effectLst/>
                <a:latin typeface="+mn-lt"/>
                <a:ea typeface="+mn-ea"/>
                <a:cs typeface="+mn-cs"/>
              </a:rPr>
              <a:t>Diagnose source of conflict</a:t>
            </a:r>
          </a:p>
          <a:p>
            <a:r>
              <a:rPr lang="en-US" sz="1200" kern="1200" dirty="0" smtClean="0">
                <a:solidFill>
                  <a:schemeClr val="tx1"/>
                </a:solidFill>
                <a:effectLst/>
                <a:latin typeface="+mn-lt"/>
                <a:ea typeface="+mn-ea"/>
                <a:cs typeface="+mn-cs"/>
              </a:rPr>
              <a:t>Value driven or tangible (women should not be working vs. if it’s the same job why isn’t that woman paid the same?)</a:t>
            </a:r>
          </a:p>
          <a:p>
            <a:r>
              <a:rPr lang="en-US" sz="1200" kern="1200" dirty="0" smtClean="0">
                <a:solidFill>
                  <a:schemeClr val="tx1"/>
                </a:solidFill>
                <a:effectLst/>
                <a:latin typeface="+mn-lt"/>
                <a:ea typeface="+mn-ea"/>
                <a:cs typeface="+mn-cs"/>
              </a:rPr>
              <a:t>Initiate the confrontation</a:t>
            </a:r>
          </a:p>
          <a:p>
            <a:r>
              <a:rPr lang="en-US" sz="1200" kern="1200" dirty="0" smtClean="0">
                <a:solidFill>
                  <a:schemeClr val="tx1"/>
                </a:solidFill>
                <a:effectLst/>
                <a:latin typeface="+mn-lt"/>
                <a:ea typeface="+mn-ea"/>
                <a:cs typeface="+mn-cs"/>
              </a:rPr>
              <a:t>States the tangible problem: Bob and I have the same job, but he’s paid more.</a:t>
            </a:r>
          </a:p>
          <a:p>
            <a:r>
              <a:rPr lang="en-US" sz="1200" kern="1200" dirty="0" smtClean="0">
                <a:solidFill>
                  <a:schemeClr val="tx1"/>
                </a:solidFill>
                <a:effectLst/>
                <a:latin typeface="+mn-lt"/>
                <a:ea typeface="+mn-ea"/>
                <a:cs typeface="+mn-cs"/>
              </a:rPr>
              <a:t>Listens</a:t>
            </a:r>
          </a:p>
          <a:p>
            <a:r>
              <a:rPr lang="en-US" sz="1200" kern="1200" dirty="0" smtClean="0">
                <a:solidFill>
                  <a:schemeClr val="tx1"/>
                </a:solidFill>
                <a:effectLst/>
                <a:latin typeface="+mn-lt"/>
                <a:ea typeface="+mn-ea"/>
                <a:cs typeface="+mn-cs"/>
              </a:rPr>
              <a:t>Reflect on and clarify other POV</a:t>
            </a:r>
          </a:p>
          <a:p>
            <a:r>
              <a:rPr lang="en-US" sz="1200" kern="1200" dirty="0" smtClean="0">
                <a:solidFill>
                  <a:schemeClr val="tx1"/>
                </a:solidFill>
                <a:effectLst/>
                <a:latin typeface="+mn-lt"/>
                <a:ea typeface="+mn-ea"/>
                <a:cs typeface="+mn-cs"/>
              </a:rPr>
              <a:t>Problem solve</a:t>
            </a:r>
          </a:p>
          <a:p>
            <a:r>
              <a:rPr lang="en-US" sz="1200" kern="1200" dirty="0" smtClean="0">
                <a:solidFill>
                  <a:schemeClr val="tx1"/>
                </a:solidFill>
                <a:effectLst/>
                <a:latin typeface="+mn-lt"/>
                <a:ea typeface="+mn-ea"/>
                <a:cs typeface="+mn-cs"/>
              </a:rPr>
              <a:t>Clarify problem</a:t>
            </a:r>
          </a:p>
          <a:p>
            <a:r>
              <a:rPr lang="en-US" sz="1200" kern="1200" dirty="0" smtClean="0">
                <a:solidFill>
                  <a:schemeClr val="tx1"/>
                </a:solidFill>
                <a:effectLst/>
                <a:latin typeface="+mn-lt"/>
                <a:ea typeface="+mn-ea"/>
                <a:cs typeface="+mn-cs"/>
              </a:rPr>
              <a:t>Think on solutions</a:t>
            </a:r>
          </a:p>
          <a:p>
            <a:r>
              <a:rPr lang="en-US" sz="1200" kern="1200" dirty="0" smtClean="0">
                <a:solidFill>
                  <a:schemeClr val="tx1"/>
                </a:solidFill>
                <a:effectLst/>
                <a:latin typeface="+mn-lt"/>
                <a:ea typeface="+mn-ea"/>
                <a:cs typeface="+mn-cs"/>
              </a:rPr>
              <a:t>Decide which is best</a:t>
            </a:r>
          </a:p>
          <a:p>
            <a:r>
              <a:rPr lang="en-US" sz="1200" kern="1200" dirty="0" smtClean="0">
                <a:solidFill>
                  <a:schemeClr val="tx1"/>
                </a:solidFill>
                <a:effectLst/>
                <a:latin typeface="+mn-lt"/>
                <a:ea typeface="+mn-ea"/>
                <a:cs typeface="+mn-cs"/>
              </a:rPr>
              <a:t>Implement solution</a:t>
            </a:r>
          </a:p>
          <a:p>
            <a:r>
              <a:rPr lang="en-US" sz="1200" kern="1200" dirty="0" smtClean="0">
                <a:solidFill>
                  <a:schemeClr val="tx1"/>
                </a:solidFill>
                <a:effectLst/>
                <a:latin typeface="+mn-lt"/>
                <a:ea typeface="+mn-ea"/>
                <a:cs typeface="+mn-cs"/>
              </a:rPr>
              <a:t>Evaluate</a:t>
            </a:r>
          </a:p>
          <a:p>
            <a:r>
              <a:rPr lang="en-US" sz="1200" kern="1200" dirty="0" smtClean="0">
                <a:solidFill>
                  <a:schemeClr val="tx1"/>
                </a:solidFill>
                <a:effectLst/>
                <a:latin typeface="+mn-lt"/>
                <a:ea typeface="+mn-ea"/>
                <a:cs typeface="+mn-cs"/>
              </a:rPr>
              <a:t>Source: </a:t>
            </a:r>
            <a:r>
              <a:rPr lang="en-US" sz="1200" kern="1200" dirty="0" err="1" smtClean="0">
                <a:solidFill>
                  <a:schemeClr val="tx1"/>
                </a:solidFill>
                <a:effectLst/>
                <a:latin typeface="+mn-lt"/>
                <a:ea typeface="+mn-ea"/>
                <a:cs typeface="+mn-cs"/>
              </a:rPr>
              <a:t>Stepsis</a:t>
            </a:r>
            <a:r>
              <a:rPr lang="en-US" sz="1200" kern="1200" dirty="0" smtClean="0">
                <a:solidFill>
                  <a:schemeClr val="tx1"/>
                </a:solidFill>
                <a:effectLst/>
                <a:latin typeface="+mn-lt"/>
                <a:ea typeface="+mn-ea"/>
                <a:cs typeface="+mn-cs"/>
              </a:rPr>
              <a:t>. “Conflict Resolution Strategies.” </a:t>
            </a:r>
            <a:r>
              <a:rPr lang="en-US" sz="1200" i="1" kern="1200" dirty="0" smtClean="0">
                <a:solidFill>
                  <a:schemeClr val="tx1"/>
                </a:solidFill>
                <a:effectLst/>
                <a:latin typeface="+mn-lt"/>
                <a:ea typeface="+mn-ea"/>
                <a:cs typeface="+mn-cs"/>
              </a:rPr>
              <a:t>The 1974 Annual Handbook for Group Facilitators</a:t>
            </a:r>
            <a:r>
              <a:rPr lang="en-US" sz="1200" kern="1200" dirty="0" smtClean="0">
                <a:solidFill>
                  <a:schemeClr val="tx1"/>
                </a:solidFill>
                <a:effectLst/>
                <a:latin typeface="+mn-lt"/>
                <a:ea typeface="+mn-ea"/>
                <a:cs typeface="+mn-cs"/>
              </a:rPr>
              <a:t>. (1974)</a:t>
            </a:r>
          </a:p>
          <a:p>
            <a:r>
              <a:rPr lang="en-US" sz="1200" kern="1200" dirty="0" smtClean="0">
                <a:solidFill>
                  <a:schemeClr val="tx1"/>
                </a:solidFill>
                <a:effectLst/>
                <a:latin typeface="+mn-lt"/>
                <a:ea typeface="+mn-ea"/>
                <a:cs typeface="+mn-cs"/>
              </a:rPr>
              <a:t>Create a supportive environment ahead of time</a:t>
            </a:r>
          </a:p>
          <a:p>
            <a:r>
              <a:rPr lang="en-US" sz="1200" kern="1200" dirty="0" smtClean="0">
                <a:solidFill>
                  <a:schemeClr val="tx1"/>
                </a:solidFill>
                <a:effectLst/>
                <a:latin typeface="+mn-lt"/>
                <a:ea typeface="+mn-ea"/>
                <a:cs typeface="+mn-cs"/>
              </a:rPr>
              <a:t>Focus on improvement</a:t>
            </a:r>
          </a:p>
          <a:p>
            <a:r>
              <a:rPr lang="en-US" sz="1200" kern="1200" dirty="0" smtClean="0">
                <a:solidFill>
                  <a:schemeClr val="tx1"/>
                </a:solidFill>
                <a:effectLst/>
                <a:latin typeface="+mn-lt"/>
                <a:ea typeface="+mn-ea"/>
                <a:cs typeface="+mn-cs"/>
              </a:rPr>
              <a:t>Communicate openly and frequently</a:t>
            </a:r>
          </a:p>
          <a:p>
            <a:r>
              <a:rPr lang="en-US" sz="1200" kern="1200" dirty="0" smtClean="0">
                <a:solidFill>
                  <a:schemeClr val="tx1"/>
                </a:solidFill>
                <a:effectLst/>
                <a:latin typeface="+mn-lt"/>
                <a:ea typeface="+mn-ea"/>
                <a:cs typeface="+mn-cs"/>
              </a:rPr>
              <a:t>State ideas and perspectives</a:t>
            </a:r>
          </a:p>
          <a:p>
            <a:r>
              <a:rPr lang="en-US" sz="1200" kern="1200" dirty="0" smtClean="0">
                <a:solidFill>
                  <a:schemeClr val="tx1"/>
                </a:solidFill>
                <a:effectLst/>
                <a:latin typeface="+mn-lt"/>
                <a:ea typeface="+mn-ea"/>
                <a:cs typeface="+mn-cs"/>
              </a:rPr>
              <a:t>Accept others</a:t>
            </a:r>
          </a:p>
          <a:p>
            <a:r>
              <a:rPr lang="en-US" sz="1200" kern="1200" dirty="0" smtClean="0">
                <a:solidFill>
                  <a:schemeClr val="tx1"/>
                </a:solidFill>
                <a:effectLst/>
                <a:latin typeface="+mn-lt"/>
                <a:ea typeface="+mn-ea"/>
                <a:cs typeface="+mn-cs"/>
              </a:rPr>
              <a:t>Express goals and expectations</a:t>
            </a:r>
          </a:p>
          <a:p>
            <a:r>
              <a:rPr lang="en-US" sz="1200" kern="1200" dirty="0" smtClean="0">
                <a:solidFill>
                  <a:schemeClr val="tx1"/>
                </a:solidFill>
                <a:effectLst/>
                <a:latin typeface="+mn-lt"/>
                <a:ea typeface="+mn-ea"/>
                <a:cs typeface="+mn-cs"/>
              </a:rPr>
              <a:t>Describe behavior objectively and accurately</a:t>
            </a:r>
          </a:p>
          <a:p>
            <a:r>
              <a:rPr lang="en-US" sz="1200" kern="1200" dirty="0" smtClean="0">
                <a:solidFill>
                  <a:schemeClr val="tx1"/>
                </a:solidFill>
                <a:effectLst/>
                <a:latin typeface="+mn-lt"/>
                <a:ea typeface="+mn-ea"/>
                <a:cs typeface="+mn-cs"/>
              </a:rPr>
              <a:t>Respect others and treat all equally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Motivating staff</a:t>
            </a:r>
          </a:p>
          <a:p>
            <a:r>
              <a:rPr lang="en-US" sz="1200" kern="1200" dirty="0" smtClean="0">
                <a:solidFill>
                  <a:schemeClr val="tx1"/>
                </a:solidFill>
                <a:effectLst/>
                <a:latin typeface="+mn-lt"/>
                <a:ea typeface="+mn-ea"/>
                <a:cs typeface="+mn-cs"/>
              </a:rPr>
              <a:t>Not every personality or communication style is motivated by the same thing. Except for cash. Everyone wants cash.</a:t>
            </a:r>
          </a:p>
          <a:p>
            <a:r>
              <a:rPr lang="en-US" sz="1200" kern="1200" dirty="0" smtClean="0">
                <a:solidFill>
                  <a:schemeClr val="tx1"/>
                </a:solidFill>
                <a:effectLst/>
                <a:latin typeface="+mn-lt"/>
                <a:ea typeface="+mn-ea"/>
                <a:cs typeface="+mn-cs"/>
              </a:rPr>
              <a:t>By studying and identifying types and style you will know if someone is motivated by control, authority, winning, recognition, knowledge, support, comfort, or other.</a:t>
            </a:r>
          </a:p>
          <a:p>
            <a:r>
              <a:rPr lang="en-US" sz="1200" kern="1200" dirty="0" smtClean="0">
                <a:solidFill>
                  <a:schemeClr val="tx1"/>
                </a:solidFill>
                <a:effectLst/>
                <a:latin typeface="+mn-lt"/>
                <a:ea typeface="+mn-ea"/>
                <a:cs typeface="+mn-cs"/>
              </a:rPr>
              <a:t>While one type may appreciate a direct order, another may need the big picture and reins, while another may need background information before taking any steps at all.</a:t>
            </a:r>
          </a:p>
          <a:p>
            <a:r>
              <a:rPr lang="en-US" sz="1200" kern="1200" dirty="0" smtClean="0">
                <a:solidFill>
                  <a:schemeClr val="tx1"/>
                </a:solidFill>
                <a:effectLst/>
                <a:latin typeface="+mn-lt"/>
                <a:ea typeface="+mn-ea"/>
                <a:cs typeface="+mn-cs"/>
              </a:rPr>
              <a:t>Source: “Motivation and the </a:t>
            </a:r>
            <a:r>
              <a:rPr lang="en-US" sz="1200" kern="1200" dirty="0" err="1" smtClean="0">
                <a:solidFill>
                  <a:schemeClr val="tx1"/>
                </a:solidFill>
                <a:effectLst/>
                <a:latin typeface="+mn-lt"/>
                <a:ea typeface="+mn-ea"/>
                <a:cs typeface="+mn-cs"/>
              </a:rPr>
              <a:t>DiSC</a:t>
            </a:r>
            <a:r>
              <a:rPr lang="en-US" sz="1200" kern="1200" dirty="0" smtClean="0">
                <a:solidFill>
                  <a:schemeClr val="tx1"/>
                </a:solidFill>
                <a:effectLst/>
                <a:latin typeface="+mn-lt"/>
                <a:ea typeface="+mn-ea"/>
                <a:cs typeface="+mn-cs"/>
              </a:rPr>
              <a:t> Profiles.” </a:t>
            </a:r>
            <a:r>
              <a:rPr lang="en-US" sz="1200" u="sng" kern="1200" dirty="0" smtClean="0">
                <a:solidFill>
                  <a:schemeClr val="tx1"/>
                </a:solidFill>
                <a:effectLst/>
                <a:latin typeface="+mn-lt"/>
                <a:ea typeface="+mn-ea"/>
                <a:cs typeface="+mn-cs"/>
                <a:hlinkClick r:id="rId3"/>
              </a:rPr>
              <a:t>www.discprofiles.com/blog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146353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12 minutes</a:t>
            </a:r>
          </a:p>
          <a:p>
            <a:r>
              <a:rPr lang="en-US" sz="1200" kern="1200" dirty="0" smtClean="0">
                <a:solidFill>
                  <a:schemeClr val="tx1"/>
                </a:solidFill>
                <a:effectLst/>
                <a:latin typeface="+mn-lt"/>
                <a:ea typeface="+mn-ea"/>
                <a:cs typeface="+mn-cs"/>
              </a:rPr>
              <a:t>AR prepared answer: As long as I emotionally and mentally safe, I find the more time spent with someone the better. We will find common ground, I will better understand his communication style, and know how to approach our subsequent meetings. If I do not feel safe, I stick only to the facts and prepare an exit strategy. I have a tendency to be avoidant, but it is a trait I am working on overcoming and have been practicing difficult conversations more and more.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13995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34107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Matt</a:t>
            </a:r>
          </a:p>
          <a:p>
            <a:r>
              <a:rPr lang="en-US" sz="1200" kern="1200" dirty="0" smtClean="0">
                <a:solidFill>
                  <a:schemeClr val="tx1"/>
                </a:solidFill>
                <a:effectLst/>
                <a:latin typeface="+mn-lt"/>
                <a:ea typeface="+mn-ea"/>
                <a:cs typeface="+mn-cs"/>
              </a:rPr>
              <a:t>5 minutes</a:t>
            </a:r>
          </a:p>
          <a:p>
            <a:r>
              <a:rPr lang="en-US" sz="1200" kern="1200" dirty="0" smtClean="0">
                <a:solidFill>
                  <a:schemeClr val="tx1"/>
                </a:solidFill>
                <a:effectLst/>
                <a:latin typeface="+mn-lt"/>
                <a:ea typeface="+mn-ea"/>
                <a:cs typeface="+mn-cs"/>
              </a:rPr>
              <a:t>Difference between types of institutions</a:t>
            </a:r>
          </a:p>
          <a:p>
            <a:r>
              <a:rPr lang="en-US" sz="1200" kern="1200" dirty="0" smtClean="0">
                <a:solidFill>
                  <a:schemeClr val="tx1"/>
                </a:solidFill>
                <a:effectLst/>
                <a:latin typeface="+mn-lt"/>
                <a:ea typeface="+mn-ea"/>
                <a:cs typeface="+mn-cs"/>
              </a:rPr>
              <a:t>Matt: academic</a:t>
            </a:r>
          </a:p>
          <a:p>
            <a:r>
              <a:rPr lang="en-US" sz="1200" kern="1200" dirty="0" smtClean="0">
                <a:solidFill>
                  <a:schemeClr val="tx1"/>
                </a:solidFill>
                <a:effectLst/>
                <a:latin typeface="+mn-lt"/>
                <a:ea typeface="+mn-ea"/>
                <a:cs typeface="+mn-cs"/>
              </a:rPr>
              <a:t>AR: Why do it as a non-academic.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don’t have tenure, but the benefits to you own career and institution can be great. I can’t speak from direct experience with government (court or agency) librarians, so I welcome commentary. I imagine that resource sharing, consortia, and finding resources creating efficiencies are highly valued. In law firms we are constantly asked to be efficient while utilizing the most comprehensive and competitive resources. Clients don’t want to pay for 20 hours of an Associates time reading case law, but are ok with an 10 minute analytical report detailing a judge’s rulings and favorability. When non-academic librarians participate in PD we share knowledge through the information sphere allowing us to participate in the cycle from student </a:t>
            </a:r>
            <a:r>
              <a:rPr lang="en-US" sz="1200" kern="1200" dirty="0" smtClean="0">
                <a:solidFill>
                  <a:schemeClr val="tx1"/>
                </a:solidFill>
                <a:effectLst/>
                <a:latin typeface="+mn-lt"/>
                <a:ea typeface="+mn-ea"/>
                <a:cs typeface="+mn-cs"/>
                <a:sym typeface="Wingdings" panose="05000000000000000000" pitchFamily="2" charset="2"/>
              </a:rPr>
              <a:t></a:t>
            </a:r>
            <a:r>
              <a:rPr lang="en-US" sz="1200" kern="1200" dirty="0" smtClean="0">
                <a:solidFill>
                  <a:schemeClr val="tx1"/>
                </a:solidFill>
                <a:effectLst/>
                <a:latin typeface="+mn-lt"/>
                <a:ea typeface="+mn-ea"/>
                <a:cs typeface="+mn-cs"/>
              </a:rPr>
              <a:t> attorney </a:t>
            </a:r>
            <a:r>
              <a:rPr lang="en-US" sz="1200" kern="1200" dirty="0" smtClean="0">
                <a:solidFill>
                  <a:schemeClr val="tx1"/>
                </a:solidFill>
                <a:effectLst/>
                <a:latin typeface="+mn-lt"/>
                <a:ea typeface="+mn-ea"/>
                <a:cs typeface="+mn-cs"/>
                <a:sym typeface="Wingdings" panose="05000000000000000000" pitchFamily="2" charset="2"/>
              </a:rPr>
              <a:t></a:t>
            </a:r>
            <a:r>
              <a:rPr lang="en-US" sz="1200" kern="1200" dirty="0" smtClean="0">
                <a:solidFill>
                  <a:schemeClr val="tx1"/>
                </a:solidFill>
                <a:effectLst/>
                <a:latin typeface="+mn-lt"/>
                <a:ea typeface="+mn-ea"/>
                <a:cs typeface="+mn-cs"/>
              </a:rPr>
              <a:t> judge. When we identify innovative partnerships with resource creators and harness the best information our firms recognize our value. </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051449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12 minutes</a:t>
            </a:r>
          </a:p>
          <a:p>
            <a:r>
              <a:rPr lang="en-US" sz="1200" kern="1200" dirty="0" smtClean="0">
                <a:solidFill>
                  <a:schemeClr val="tx1"/>
                </a:solidFill>
                <a:effectLst/>
                <a:latin typeface="+mn-lt"/>
                <a:ea typeface="+mn-ea"/>
                <a:cs typeface="+mn-cs"/>
              </a:rPr>
              <a:t>AR prepared answer: This presentation, KCALL Board, and Leadership Academy. Perhaps I pursue turning one of my presentations into an article or volunteering at the national level.</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83876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7C67263-5680-4DDE-86D8-C3316C4FAE57}"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A2E10-46AD-42F7-A753-75A1C0609D24}"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67263-5680-4DDE-86D8-C3316C4FAE57}"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A2E10-46AD-42F7-A753-75A1C0609D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67263-5680-4DDE-86D8-C3316C4FAE57}"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A2E10-46AD-42F7-A753-75A1C0609D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67263-5680-4DDE-86D8-C3316C4FAE57}"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A2E10-46AD-42F7-A753-75A1C0609D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7C67263-5680-4DDE-86D8-C3316C4FAE57}" type="datetimeFigureOut">
              <a:rPr lang="en-US" smtClean="0"/>
              <a:t>10/5/2018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34A2E10-46AD-42F7-A753-75A1C0609D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C67263-5680-4DDE-86D8-C3316C4FAE57}"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4A2E10-46AD-42F7-A753-75A1C0609D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C67263-5680-4DDE-86D8-C3316C4FAE57}" type="datetimeFigureOut">
              <a:rPr lang="en-US" smtClean="0"/>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4A2E10-46AD-42F7-A753-75A1C0609D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C67263-5680-4DDE-86D8-C3316C4FAE57}" type="datetimeFigureOut">
              <a:rPr lang="en-US" smtClean="0"/>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4A2E10-46AD-42F7-A753-75A1C0609D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67263-5680-4DDE-86D8-C3316C4FAE57}" type="datetimeFigureOut">
              <a:rPr lang="en-US" smtClean="0"/>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4A2E10-46AD-42F7-A753-75A1C0609D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C67263-5680-4DDE-86D8-C3316C4FAE57}"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4A2E10-46AD-42F7-A753-75A1C0609D24}"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E7C67263-5680-4DDE-86D8-C3316C4FAE57}"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4A2E10-46AD-42F7-A753-75A1C0609D24}"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7C67263-5680-4DDE-86D8-C3316C4FAE57}" type="datetimeFigureOut">
              <a:rPr lang="en-US" smtClean="0"/>
              <a:t>10/5/2018</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34A2E10-46AD-42F7-A753-75A1C0609D2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iscprofiles.com/blo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lay.kahoot.it/#/lobby?quizId=43ef116f-412e-4452-8ded-29af162acbc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4419600" cy="1600327"/>
          </a:xfrm>
        </p:spPr>
        <p:txBody>
          <a:bodyPr>
            <a:normAutofit fontScale="90000"/>
          </a:bodyPr>
          <a:lstStyle/>
          <a:p>
            <a:r>
              <a:rPr lang="en-US" dirty="0"/>
              <a:t>Leading in Your Library: Developing your Leadership </a:t>
            </a:r>
            <a:r>
              <a:rPr lang="en-US" dirty="0" smtClean="0"/>
              <a:t>Strategy</a:t>
            </a:r>
            <a:endParaRPr lang="en-US" dirty="0"/>
          </a:p>
        </p:txBody>
      </p:sp>
      <p:sp>
        <p:nvSpPr>
          <p:cNvPr id="3" name="Subtitle 2"/>
          <p:cNvSpPr>
            <a:spLocks noGrp="1"/>
          </p:cNvSpPr>
          <p:nvPr>
            <p:ph type="subTitle" idx="1"/>
          </p:nvPr>
        </p:nvSpPr>
        <p:spPr>
          <a:xfrm>
            <a:off x="304800" y="3736975"/>
            <a:ext cx="4419600" cy="1066800"/>
          </a:xfrm>
        </p:spPr>
        <p:txBody>
          <a:bodyPr>
            <a:normAutofit fontScale="62500" lnSpcReduction="20000"/>
          </a:bodyPr>
          <a:lstStyle/>
          <a:p>
            <a:r>
              <a:rPr lang="en-US" dirty="0" smtClean="0"/>
              <a:t>Allison Reeve, Library Manager, Littler Mendelson, P.C.</a:t>
            </a:r>
          </a:p>
          <a:p>
            <a:endParaRPr lang="en-US" dirty="0" smtClean="0"/>
          </a:p>
          <a:p>
            <a:r>
              <a:rPr lang="en-US" dirty="0" smtClean="0"/>
              <a:t>Matt Timko</a:t>
            </a:r>
            <a:r>
              <a:rPr lang="en-US" dirty="0"/>
              <a:t>, Academic Technologies and Outreach Services </a:t>
            </a:r>
            <a:r>
              <a:rPr lang="en-US" dirty="0" smtClean="0"/>
              <a:t>Librarian, Northern Illinois University College of Law</a:t>
            </a:r>
            <a:endParaRPr lang="en-US" dirty="0"/>
          </a:p>
        </p:txBody>
      </p:sp>
      <p:sp>
        <p:nvSpPr>
          <p:cNvPr id="4" name="TextBox 3"/>
          <p:cNvSpPr txBox="1"/>
          <p:nvPr/>
        </p:nvSpPr>
        <p:spPr>
          <a:xfrm>
            <a:off x="5304034" y="0"/>
            <a:ext cx="3839966" cy="5509200"/>
          </a:xfrm>
          <a:prstGeom prst="rect">
            <a:avLst/>
          </a:prstGeom>
          <a:solidFill>
            <a:schemeClr val="accent1">
              <a:alpha val="75000"/>
            </a:schemeClr>
          </a:solidFill>
        </p:spPr>
        <p:txBody>
          <a:bodyPr wrap="square" rtlCol="0">
            <a:spAutoFit/>
          </a:bodyPr>
          <a:lstStyle/>
          <a:p>
            <a:r>
              <a:rPr lang="en-US" sz="3200" b="1" dirty="0" smtClean="0">
                <a:latin typeface="+mj-lt"/>
              </a:rPr>
              <a:t>Find your Seat:</a:t>
            </a:r>
          </a:p>
          <a:p>
            <a:endParaRPr lang="en-US" sz="3200" dirty="0" smtClean="0">
              <a:latin typeface="+mj-lt"/>
            </a:endParaRPr>
          </a:p>
          <a:p>
            <a:r>
              <a:rPr lang="en-US" sz="3200" dirty="0" smtClean="0"/>
              <a:t>Academic librarians sit at RED</a:t>
            </a:r>
          </a:p>
          <a:p>
            <a:endParaRPr lang="en-US" sz="3200" dirty="0" smtClean="0"/>
          </a:p>
          <a:p>
            <a:r>
              <a:rPr lang="en-US" sz="3200" dirty="0" smtClean="0"/>
              <a:t>Corporate librarians sit at GREEN</a:t>
            </a:r>
          </a:p>
          <a:p>
            <a:endParaRPr lang="en-US" sz="3200" dirty="0"/>
          </a:p>
          <a:p>
            <a:r>
              <a:rPr lang="en-US" sz="3200" dirty="0" smtClean="0"/>
              <a:t>Government librarians sit at Purple</a:t>
            </a:r>
          </a:p>
          <a:p>
            <a:endParaRPr lang="en-US" sz="3200" dirty="0"/>
          </a:p>
        </p:txBody>
      </p:sp>
      <p:sp>
        <p:nvSpPr>
          <p:cNvPr id="5" name="Rectangle 4"/>
          <p:cNvSpPr/>
          <p:nvPr/>
        </p:nvSpPr>
        <p:spPr>
          <a:xfrm>
            <a:off x="7994715" y="1600200"/>
            <a:ext cx="762000" cy="762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994715" y="3048000"/>
            <a:ext cx="762000" cy="762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994715" y="4495800"/>
            <a:ext cx="762000" cy="762000"/>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400" y="6195000"/>
            <a:ext cx="9144000" cy="523220"/>
          </a:xfrm>
          <a:prstGeom prst="rect">
            <a:avLst/>
          </a:prstGeom>
          <a:solidFill>
            <a:schemeClr val="accent1">
              <a:alpha val="75000"/>
            </a:schemeClr>
          </a:solidFill>
        </p:spPr>
        <p:txBody>
          <a:bodyPr wrap="square" rtlCol="0">
            <a:spAutoFit/>
          </a:bodyPr>
          <a:lstStyle/>
          <a:p>
            <a:r>
              <a:rPr lang="en-US" sz="2800" b="1" dirty="0" smtClean="0">
                <a:latin typeface="+mj-lt"/>
              </a:rPr>
              <a:t>While you’re waiting, go </a:t>
            </a:r>
            <a:r>
              <a:rPr lang="en-US" sz="2800" b="1" dirty="0">
                <a:latin typeface="+mj-lt"/>
              </a:rPr>
              <a:t>to </a:t>
            </a:r>
            <a:r>
              <a:rPr lang="en-US" sz="2800" b="1" dirty="0">
                <a:solidFill>
                  <a:schemeClr val="bg1"/>
                </a:solidFill>
                <a:latin typeface="+mj-lt"/>
              </a:rPr>
              <a:t>https://kahoot.it</a:t>
            </a:r>
            <a:r>
              <a:rPr lang="en-US" sz="2800" b="1" dirty="0" smtClean="0">
                <a:solidFill>
                  <a:schemeClr val="bg1"/>
                </a:solidFill>
                <a:latin typeface="+mj-lt"/>
              </a:rPr>
              <a:t>/</a:t>
            </a:r>
            <a:r>
              <a:rPr lang="en-US" sz="2800" b="1" dirty="0" smtClean="0">
                <a:latin typeface="+mj-lt"/>
              </a:rPr>
              <a:t>; wait for PIN</a:t>
            </a:r>
            <a:endParaRPr lang="en-US" sz="2800" b="1" dirty="0"/>
          </a:p>
        </p:txBody>
      </p:sp>
    </p:spTree>
    <p:extLst>
      <p:ext uri="{BB962C8B-B14F-4D97-AF65-F5344CB8AC3E}">
        <p14:creationId xmlns:p14="http://schemas.microsoft.com/office/powerpoint/2010/main" val="270578705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Merrill </a:t>
            </a:r>
            <a:r>
              <a:rPr lang="en-US" dirty="0"/>
              <a:t>&amp; Reid, Personal Styles &amp; Effective </a:t>
            </a:r>
            <a:r>
              <a:rPr lang="en-US" dirty="0" smtClean="0"/>
              <a:t>Performance</a:t>
            </a:r>
          </a:p>
          <a:p>
            <a:r>
              <a:rPr lang="en-US" dirty="0" err="1"/>
              <a:t>Monosoff</a:t>
            </a:r>
            <a:r>
              <a:rPr lang="en-US" dirty="0"/>
              <a:t>. “A Personality for Business,” </a:t>
            </a:r>
            <a:r>
              <a:rPr lang="en-US" i="1" dirty="0"/>
              <a:t>NAFE</a:t>
            </a:r>
            <a:r>
              <a:rPr lang="en-US" dirty="0"/>
              <a:t> </a:t>
            </a:r>
            <a:r>
              <a:rPr lang="en-US" i="1" dirty="0"/>
              <a:t>Magazine</a:t>
            </a:r>
            <a:r>
              <a:rPr lang="en-US" dirty="0"/>
              <a:t> (2011</a:t>
            </a:r>
            <a:r>
              <a:rPr lang="en-US" dirty="0" smtClean="0"/>
              <a:t>)</a:t>
            </a:r>
            <a:r>
              <a:rPr lang="en-US" dirty="0"/>
              <a:t> </a:t>
            </a:r>
            <a:endParaRPr lang="en-US" dirty="0" smtClean="0"/>
          </a:p>
          <a:p>
            <a:r>
              <a:rPr lang="en-US" dirty="0" smtClean="0"/>
              <a:t>Hua </a:t>
            </a:r>
            <a:r>
              <a:rPr lang="en-US" dirty="0"/>
              <a:t>Fan and Bing Han, “How Does Leader-Follower Fit or Misfit in Communication Style Matter for Work Outcomes?” </a:t>
            </a:r>
            <a:r>
              <a:rPr lang="en-US" i="1" dirty="0"/>
              <a:t>Social Behavior and Personality</a:t>
            </a:r>
            <a:r>
              <a:rPr lang="en-US" dirty="0"/>
              <a:t> (2018</a:t>
            </a:r>
            <a:r>
              <a:rPr lang="en-US" dirty="0" smtClean="0"/>
              <a:t>)</a:t>
            </a:r>
          </a:p>
          <a:p>
            <a:r>
              <a:rPr lang="en-US" dirty="0" err="1"/>
              <a:t>Stepsis</a:t>
            </a:r>
            <a:r>
              <a:rPr lang="en-US" dirty="0"/>
              <a:t>. “Conflict Resolution Strategies.” The 1974 Annual Handbook for Group </a:t>
            </a:r>
            <a:r>
              <a:rPr lang="en-US" dirty="0" smtClean="0"/>
              <a:t>Facilitators</a:t>
            </a:r>
          </a:p>
          <a:p>
            <a:r>
              <a:rPr lang="en-US" dirty="0"/>
              <a:t>“Motivation and the </a:t>
            </a:r>
            <a:r>
              <a:rPr lang="en-US" dirty="0" err="1"/>
              <a:t>DiSC</a:t>
            </a:r>
            <a:r>
              <a:rPr lang="en-US" dirty="0"/>
              <a:t> Profiles.” </a:t>
            </a:r>
            <a:r>
              <a:rPr lang="en-US" dirty="0" smtClean="0">
                <a:hlinkClick r:id="rId3"/>
              </a:rPr>
              <a:t>www.discprofiles.com/blog</a:t>
            </a:r>
            <a:endParaRPr lang="en-US" dirty="0" smtClean="0"/>
          </a:p>
          <a:p>
            <a:r>
              <a:rPr lang="en-US" dirty="0" smtClean="0"/>
              <a:t>AALL Management Institute</a:t>
            </a:r>
          </a:p>
          <a:p>
            <a:r>
              <a:rPr lang="en-US" dirty="0" smtClean="0"/>
              <a:t>AALL </a:t>
            </a:r>
            <a:r>
              <a:rPr lang="en-US" smtClean="0"/>
              <a:t>Leadership Academy</a:t>
            </a:r>
            <a:endParaRPr lang="en-US" dirty="0"/>
          </a:p>
        </p:txBody>
      </p:sp>
    </p:spTree>
    <p:extLst>
      <p:ext uri="{BB962C8B-B14F-4D97-AF65-F5344CB8AC3E}">
        <p14:creationId xmlns:p14="http://schemas.microsoft.com/office/powerpoint/2010/main" val="422816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4267200" cy="1143000"/>
          </a:xfrm>
        </p:spPr>
        <p:txBody>
          <a:bodyPr/>
          <a:lstStyle/>
          <a:p>
            <a:r>
              <a:rPr lang="en-US" dirty="0" smtClean="0"/>
              <a:t>Let’s Play a Game…</a:t>
            </a:r>
            <a:endParaRPr lang="en-US" dirty="0"/>
          </a:p>
        </p:txBody>
      </p:sp>
      <p:sp>
        <p:nvSpPr>
          <p:cNvPr id="5" name="TextBox 4"/>
          <p:cNvSpPr txBox="1"/>
          <p:nvPr/>
        </p:nvSpPr>
        <p:spPr>
          <a:xfrm>
            <a:off x="4724400" y="3392269"/>
            <a:ext cx="2743200" cy="646331"/>
          </a:xfrm>
          <a:prstGeom prst="rect">
            <a:avLst/>
          </a:prstGeom>
          <a:noFill/>
        </p:spPr>
        <p:txBody>
          <a:bodyPr wrap="square" rtlCol="0">
            <a:spAutoFit/>
          </a:bodyPr>
          <a:lstStyle/>
          <a:p>
            <a:r>
              <a:rPr lang="en-US" sz="3600" b="1" dirty="0">
                <a:latin typeface="+mj-lt"/>
                <a:hlinkClick r:id="rId3"/>
              </a:rPr>
              <a:t>Kahoot!</a:t>
            </a:r>
            <a:endParaRPr lang="en-US" sz="3600" b="1" dirty="0">
              <a:latin typeface="+mj-lt"/>
            </a:endParaRPr>
          </a:p>
        </p:txBody>
      </p:sp>
    </p:spTree>
    <p:extLst>
      <p:ext uri="{BB962C8B-B14F-4D97-AF65-F5344CB8AC3E}">
        <p14:creationId xmlns:p14="http://schemas.microsoft.com/office/powerpoint/2010/main" val="118748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in Your Current Job</a:t>
            </a:r>
          </a:p>
        </p:txBody>
      </p:sp>
      <p:sp>
        <p:nvSpPr>
          <p:cNvPr id="3" name="Content Placeholder 2"/>
          <p:cNvSpPr>
            <a:spLocks noGrp="1"/>
          </p:cNvSpPr>
          <p:nvPr>
            <p:ph idx="1"/>
          </p:nvPr>
        </p:nvSpPr>
        <p:spPr/>
        <p:txBody>
          <a:bodyPr>
            <a:normAutofit/>
          </a:bodyPr>
          <a:lstStyle/>
          <a:p>
            <a:r>
              <a:rPr lang="en-US" dirty="0" smtClean="0"/>
              <a:t>Lead from “behind/below</a:t>
            </a:r>
            <a:r>
              <a:rPr lang="en-US" dirty="0"/>
              <a:t>” </a:t>
            </a:r>
            <a:endParaRPr lang="en-US" dirty="0" smtClean="0"/>
          </a:p>
          <a:p>
            <a:pPr lvl="1"/>
            <a:r>
              <a:rPr lang="en-US" dirty="0" smtClean="0"/>
              <a:t>Lead by Example</a:t>
            </a:r>
          </a:p>
          <a:p>
            <a:endParaRPr lang="en-US" dirty="0"/>
          </a:p>
          <a:p>
            <a:r>
              <a:rPr lang="en-US" dirty="0"/>
              <a:t>Seek opportunities, projects and offer to lead a group or initiative</a:t>
            </a:r>
            <a:r>
              <a:rPr lang="en-US" dirty="0" smtClean="0"/>
              <a:t>.</a:t>
            </a:r>
          </a:p>
          <a:p>
            <a:endParaRPr lang="en-US" dirty="0"/>
          </a:p>
          <a:p>
            <a:r>
              <a:rPr lang="en-US" dirty="0" smtClean="0"/>
              <a:t>Be “Valuable” by helping where you can, but not helping with </a:t>
            </a:r>
            <a:r>
              <a:rPr lang="en-US" i="1" dirty="0" smtClean="0"/>
              <a:t>everything</a:t>
            </a:r>
            <a:r>
              <a:rPr lang="en-US" dirty="0" smtClean="0"/>
              <a:t>.  Look towards quality, not quantity.</a:t>
            </a:r>
            <a:endParaRPr lang="en-US" dirty="0"/>
          </a:p>
          <a:p>
            <a:endParaRPr lang="en-US" dirty="0"/>
          </a:p>
        </p:txBody>
      </p:sp>
    </p:spTree>
    <p:extLst>
      <p:ext uri="{BB962C8B-B14F-4D97-AF65-F5344CB8AC3E}">
        <p14:creationId xmlns:p14="http://schemas.microsoft.com/office/powerpoint/2010/main" val="3573281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in Your Current Job </a:t>
            </a:r>
          </a:p>
        </p:txBody>
      </p:sp>
      <p:sp>
        <p:nvSpPr>
          <p:cNvPr id="3" name="Content Placeholder 2"/>
          <p:cNvSpPr>
            <a:spLocks noGrp="1"/>
          </p:cNvSpPr>
          <p:nvPr>
            <p:ph idx="1"/>
          </p:nvPr>
        </p:nvSpPr>
        <p:spPr>
          <a:xfrm>
            <a:off x="457200" y="1600201"/>
            <a:ext cx="8229600" cy="1371600"/>
          </a:xfrm>
        </p:spPr>
        <p:txBody>
          <a:bodyPr/>
          <a:lstStyle/>
          <a:p>
            <a:r>
              <a:rPr lang="en-US" dirty="0" smtClean="0"/>
              <a:t>Question:  What </a:t>
            </a:r>
            <a:r>
              <a:rPr lang="en-US" dirty="0"/>
              <a:t>are the </a:t>
            </a:r>
            <a:r>
              <a:rPr lang="en-US" dirty="0" smtClean="0"/>
              <a:t>barriers (institutionally internal and external, personal and professional) to leadership? What are effective ways to bust these </a:t>
            </a:r>
            <a:r>
              <a:rPr lang="en-US" dirty="0"/>
              <a:t>barriers</a:t>
            </a:r>
            <a:r>
              <a:rPr lang="en-US" dirty="0" smtClean="0"/>
              <a:t>?</a:t>
            </a:r>
          </a:p>
        </p:txBody>
      </p:sp>
      <p:sp>
        <p:nvSpPr>
          <p:cNvPr id="4" name="Content Placeholder 2"/>
          <p:cNvSpPr txBox="1">
            <a:spLocks/>
          </p:cNvSpPr>
          <p:nvPr/>
        </p:nvSpPr>
        <p:spPr>
          <a:xfrm>
            <a:off x="457200" y="3154364"/>
            <a:ext cx="8229600" cy="1676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dirty="0" smtClean="0"/>
              <a:t>Question: </a:t>
            </a:r>
            <a:r>
              <a:rPr lang="en-US" dirty="0"/>
              <a:t>Is it better to be patient or proactive when seeking out leadership positions?</a:t>
            </a:r>
          </a:p>
        </p:txBody>
      </p:sp>
    </p:spTree>
    <p:extLst>
      <p:ext uri="{BB962C8B-B14F-4D97-AF65-F5344CB8AC3E}">
        <p14:creationId xmlns:p14="http://schemas.microsoft.com/office/powerpoint/2010/main" val="144557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Through Communication </a:t>
            </a:r>
          </a:p>
        </p:txBody>
      </p:sp>
      <p:sp>
        <p:nvSpPr>
          <p:cNvPr id="3" name="Content Placeholder 2"/>
          <p:cNvSpPr>
            <a:spLocks noGrp="1"/>
          </p:cNvSpPr>
          <p:nvPr>
            <p:ph idx="1"/>
          </p:nvPr>
        </p:nvSpPr>
        <p:spPr>
          <a:xfrm>
            <a:off x="457200" y="2362200"/>
            <a:ext cx="8229600" cy="3763963"/>
          </a:xfrm>
        </p:spPr>
        <p:txBody>
          <a:bodyPr/>
          <a:lstStyle/>
          <a:p>
            <a:r>
              <a:rPr lang="en-US" dirty="0"/>
              <a:t>Communication styles</a:t>
            </a:r>
          </a:p>
          <a:p>
            <a:endParaRPr lang="en-US" dirty="0"/>
          </a:p>
          <a:p>
            <a:r>
              <a:rPr lang="en-US" dirty="0"/>
              <a:t>Difficult conversations</a:t>
            </a:r>
          </a:p>
          <a:p>
            <a:endParaRPr lang="en-US" dirty="0"/>
          </a:p>
          <a:p>
            <a:r>
              <a:rPr lang="en-US" dirty="0"/>
              <a:t>Motivating staff</a:t>
            </a:r>
          </a:p>
          <a:p>
            <a:endParaRPr lang="en-US" dirty="0"/>
          </a:p>
        </p:txBody>
      </p:sp>
      <p:pic>
        <p:nvPicPr>
          <p:cNvPr id="4" name="Picture 3"/>
          <p:cNvPicPr/>
          <p:nvPr/>
        </p:nvPicPr>
        <p:blipFill>
          <a:blip r:embed="rId3"/>
          <a:stretch>
            <a:fillRect/>
          </a:stretch>
        </p:blipFill>
        <p:spPr>
          <a:xfrm>
            <a:off x="3657600" y="1676400"/>
            <a:ext cx="5257800" cy="4457700"/>
          </a:xfrm>
          <a:prstGeom prst="rect">
            <a:avLst/>
          </a:prstGeom>
        </p:spPr>
      </p:pic>
    </p:spTree>
    <p:extLst>
      <p:ext uri="{BB962C8B-B14F-4D97-AF65-F5344CB8AC3E}">
        <p14:creationId xmlns:p14="http://schemas.microsoft.com/office/powerpoint/2010/main" val="3896023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Through Communication </a:t>
            </a:r>
          </a:p>
        </p:txBody>
      </p:sp>
      <p:sp>
        <p:nvSpPr>
          <p:cNvPr id="3" name="Content Placeholder 2"/>
          <p:cNvSpPr>
            <a:spLocks noGrp="1"/>
          </p:cNvSpPr>
          <p:nvPr>
            <p:ph idx="1"/>
          </p:nvPr>
        </p:nvSpPr>
        <p:spPr>
          <a:xfrm>
            <a:off x="457200" y="1600201"/>
            <a:ext cx="8229600" cy="1676400"/>
          </a:xfrm>
        </p:spPr>
        <p:txBody>
          <a:bodyPr/>
          <a:lstStyle/>
          <a:p>
            <a:r>
              <a:rPr lang="en-US" dirty="0" smtClean="0"/>
              <a:t>Question: </a:t>
            </a:r>
            <a:r>
              <a:rPr lang="en-US" dirty="0"/>
              <a:t>Think of someone you have been uncomfortable speaking with in a professional setting</a:t>
            </a:r>
            <a:r>
              <a:rPr lang="en-US" dirty="0" smtClean="0"/>
              <a:t>. </a:t>
            </a:r>
            <a:r>
              <a:rPr lang="en-US" dirty="0"/>
              <a:t>(no need to use names) Is it fear?  Is it different personalities?  Brainstorm on how to best improve communication with that most difficult person</a:t>
            </a:r>
            <a:r>
              <a:rPr lang="en-US" dirty="0" smtClean="0"/>
              <a:t>.</a:t>
            </a:r>
          </a:p>
        </p:txBody>
      </p:sp>
      <p:sp>
        <p:nvSpPr>
          <p:cNvPr id="5" name="Content Placeholder 2"/>
          <p:cNvSpPr txBox="1">
            <a:spLocks/>
          </p:cNvSpPr>
          <p:nvPr/>
        </p:nvSpPr>
        <p:spPr>
          <a:xfrm>
            <a:off x="457200" y="3352800"/>
            <a:ext cx="8229600" cy="1676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dirty="0" smtClean="0"/>
              <a:t>Question: </a:t>
            </a:r>
            <a:r>
              <a:rPr lang="en-US" dirty="0"/>
              <a:t>Can you be a silent leader?  Any examples?</a:t>
            </a:r>
          </a:p>
        </p:txBody>
      </p:sp>
    </p:spTree>
    <p:extLst>
      <p:ext uri="{BB962C8B-B14F-4D97-AF65-F5344CB8AC3E}">
        <p14:creationId xmlns:p14="http://schemas.microsoft.com/office/powerpoint/2010/main" val="266601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Leading Through Communication </a:t>
            </a:r>
          </a:p>
        </p:txBody>
      </p:sp>
      <p:pic>
        <p:nvPicPr>
          <p:cNvPr id="4" name="Picture 3"/>
          <p:cNvPicPr>
            <a:picLocks noChangeAspect="1"/>
          </p:cNvPicPr>
          <p:nvPr/>
        </p:nvPicPr>
        <p:blipFill>
          <a:blip r:embed="rId3"/>
          <a:stretch>
            <a:fillRect/>
          </a:stretch>
        </p:blipFill>
        <p:spPr>
          <a:xfrm>
            <a:off x="1333500" y="990600"/>
            <a:ext cx="6477000" cy="5497002"/>
          </a:xfrm>
          <a:prstGeom prst="rect">
            <a:avLst/>
          </a:prstGeom>
        </p:spPr>
      </p:pic>
    </p:spTree>
    <p:extLst>
      <p:ext uri="{BB962C8B-B14F-4D97-AF65-F5344CB8AC3E}">
        <p14:creationId xmlns:p14="http://schemas.microsoft.com/office/powerpoint/2010/main" val="2897060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Leading Through Professional Development </a:t>
            </a:r>
          </a:p>
        </p:txBody>
      </p:sp>
      <p:sp>
        <p:nvSpPr>
          <p:cNvPr id="3" name="Content Placeholder 2"/>
          <p:cNvSpPr>
            <a:spLocks noGrp="1"/>
          </p:cNvSpPr>
          <p:nvPr>
            <p:ph idx="1"/>
          </p:nvPr>
        </p:nvSpPr>
        <p:spPr/>
        <p:txBody>
          <a:bodyPr>
            <a:normAutofit lnSpcReduction="10000"/>
          </a:bodyPr>
          <a:lstStyle/>
          <a:p>
            <a:r>
              <a:rPr lang="en-US" dirty="0"/>
              <a:t>Make the </a:t>
            </a:r>
            <a:r>
              <a:rPr lang="en-US" dirty="0" smtClean="0"/>
              <a:t>Professional Development opportunity </a:t>
            </a:r>
            <a:r>
              <a:rPr lang="en-US" dirty="0"/>
              <a:t>benefit you, your profession, and your institution: needs to be a win-win-win process</a:t>
            </a:r>
            <a:r>
              <a:rPr lang="en-US" dirty="0" smtClean="0"/>
              <a:t>.</a:t>
            </a:r>
          </a:p>
          <a:p>
            <a:pPr lvl="1"/>
            <a:r>
              <a:rPr lang="en-US" dirty="0" smtClean="0"/>
              <a:t>Be sure to be </a:t>
            </a:r>
            <a:r>
              <a:rPr lang="en-US" dirty="0"/>
              <a:t>cost effective – don’t sign up for everything; rather be sure to prioritize your/your institution’s money to the best and most effective use </a:t>
            </a:r>
            <a:endParaRPr lang="en-US" dirty="0" smtClean="0"/>
          </a:p>
          <a:p>
            <a:pPr marL="0" indent="0">
              <a:buNone/>
            </a:pPr>
            <a:endParaRPr lang="en-US" dirty="0"/>
          </a:p>
          <a:p>
            <a:r>
              <a:rPr lang="en-US" dirty="0" smtClean="0"/>
              <a:t>Volunteer</a:t>
            </a:r>
            <a:endParaRPr lang="en-US" dirty="0"/>
          </a:p>
          <a:p>
            <a:endParaRPr lang="en-US" dirty="0"/>
          </a:p>
          <a:p>
            <a:r>
              <a:rPr lang="en-US" dirty="0"/>
              <a:t>Sharing: Speaking and Publishing</a:t>
            </a:r>
          </a:p>
          <a:p>
            <a:pPr marL="0" indent="0">
              <a:buNone/>
            </a:pPr>
            <a:endParaRPr lang="en-US" dirty="0"/>
          </a:p>
          <a:p>
            <a:r>
              <a:rPr lang="en-US" dirty="0" smtClean="0"/>
              <a:t>Did I mention Volunteering?</a:t>
            </a:r>
            <a:endParaRPr lang="en-US" dirty="0"/>
          </a:p>
          <a:p>
            <a:endParaRPr lang="en-US" dirty="0"/>
          </a:p>
        </p:txBody>
      </p:sp>
    </p:spTree>
    <p:extLst>
      <p:ext uri="{BB962C8B-B14F-4D97-AF65-F5344CB8AC3E}">
        <p14:creationId xmlns:p14="http://schemas.microsoft.com/office/powerpoint/2010/main" val="1589136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Leading Through Professional Development</a:t>
            </a:r>
          </a:p>
        </p:txBody>
      </p:sp>
      <p:sp>
        <p:nvSpPr>
          <p:cNvPr id="3" name="Content Placeholder 2"/>
          <p:cNvSpPr>
            <a:spLocks noGrp="1"/>
          </p:cNvSpPr>
          <p:nvPr>
            <p:ph idx="1"/>
          </p:nvPr>
        </p:nvSpPr>
        <p:spPr>
          <a:xfrm>
            <a:off x="457200" y="1600201"/>
            <a:ext cx="8229600" cy="1752599"/>
          </a:xfrm>
        </p:spPr>
        <p:txBody>
          <a:bodyPr/>
          <a:lstStyle/>
          <a:p>
            <a:r>
              <a:rPr lang="en-US" dirty="0" smtClean="0"/>
              <a:t>Question: How </a:t>
            </a:r>
            <a:r>
              <a:rPr lang="en-US" dirty="0"/>
              <a:t>can </a:t>
            </a:r>
            <a:r>
              <a:rPr lang="en-US" dirty="0" smtClean="0"/>
              <a:t>you increase and enhance your professional </a:t>
            </a:r>
            <a:r>
              <a:rPr lang="en-US" dirty="0"/>
              <a:t>development </a:t>
            </a:r>
            <a:r>
              <a:rPr lang="en-US" dirty="0" smtClean="0"/>
              <a:t>activities?  </a:t>
            </a:r>
            <a:r>
              <a:rPr lang="en-US" dirty="0"/>
              <a:t>Share with the table the last three activities you participated in.  Table, tell that person the next step </a:t>
            </a:r>
            <a:r>
              <a:rPr lang="en-US" dirty="0" smtClean="0"/>
              <a:t>they should take </a:t>
            </a:r>
            <a:r>
              <a:rPr lang="en-US" dirty="0"/>
              <a:t>– challenge </a:t>
            </a:r>
            <a:r>
              <a:rPr lang="en-US" dirty="0" smtClean="0"/>
              <a:t>them!</a:t>
            </a:r>
          </a:p>
        </p:txBody>
      </p:sp>
      <p:sp>
        <p:nvSpPr>
          <p:cNvPr id="4" name="Content Placeholder 2"/>
          <p:cNvSpPr txBox="1">
            <a:spLocks/>
          </p:cNvSpPr>
          <p:nvPr/>
        </p:nvSpPr>
        <p:spPr>
          <a:xfrm>
            <a:off x="457200" y="3657600"/>
            <a:ext cx="8229600" cy="16764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dirty="0" smtClean="0"/>
              <a:t>Question: </a:t>
            </a:r>
            <a:r>
              <a:rPr lang="en-US" dirty="0"/>
              <a:t>What is one (or more) professional development activity which you would like to do but which you have not acted on yet?  Table: provide evidence from your experiences as to why taking the plunge will be beneficial.</a:t>
            </a:r>
          </a:p>
          <a:p>
            <a:endParaRPr lang="en-US" dirty="0"/>
          </a:p>
        </p:txBody>
      </p:sp>
    </p:spTree>
    <p:extLst>
      <p:ext uri="{BB962C8B-B14F-4D97-AF65-F5344CB8AC3E}">
        <p14:creationId xmlns:p14="http://schemas.microsoft.com/office/powerpoint/2010/main" val="16871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957</Words>
  <Application>Microsoft Office PowerPoint</Application>
  <PresentationFormat>On-screen Show (4:3)</PresentationFormat>
  <Paragraphs>127</Paragraphs>
  <Slides>10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6" baseType="lpstr">
      <vt:lpstr>Arial</vt:lpstr>
      <vt:lpstr>Calibri</vt:lpstr>
      <vt:lpstr>Tw Cen MT</vt:lpstr>
      <vt:lpstr>Wingdings</vt:lpstr>
      <vt:lpstr>Thatch</vt:lpstr>
      <vt:lpstr>Leading in Your Library: Developing your Leadership Strategy</vt:lpstr>
      <vt:lpstr>Let’s Play a Game…</vt:lpstr>
      <vt:lpstr>Leading in Your Current Job</vt:lpstr>
      <vt:lpstr>Leading in Your Current Job </vt:lpstr>
      <vt:lpstr>Leading Through Communication </vt:lpstr>
      <vt:lpstr>Leading Through Communication </vt:lpstr>
      <vt:lpstr>Leading Through Communication </vt:lpstr>
      <vt:lpstr>Leading Through Professional Development </vt:lpstr>
      <vt:lpstr>Leading Through Professional Development</vt:lpstr>
      <vt:lpstr>Additional Resources</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in Your Library: Developing your Leadership Strategy</dc:title>
  <dc:creator>Matt Timko</dc:creator>
  <cp:lastModifiedBy>Matt Timko</cp:lastModifiedBy>
  <cp:revision>2</cp:revision>
  <dcterms:modified xsi:type="dcterms:W3CDTF">2018-10-05T17:02:57Z</dcterms:modified>
</cp:coreProperties>
</file>