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/>
  <p:notesSz cx="6858000" cy="9144000"/>
  <p:embeddedFontLst>
    <p:embeddedFont>
      <p:font typeface="Aileron Thin" panose="020B0604020202020204" charset="0"/>
      <p:regular r:id="rId32"/>
      <p:bold r:id="rId33"/>
      <p:italic r:id="rId34"/>
      <p:boldItalic r:id="rId35"/>
    </p:embeddedFont>
    <p:embeddedFont>
      <p:font typeface="Playfair Display Black" panose="020B0604020202020204" charset="0"/>
      <p:regular r:id="rId36"/>
      <p:italic r:id="rId37"/>
    </p:embeddedFont>
    <p:embeddedFont>
      <p:font typeface="Roboto" panose="020B0604020202020204" charset="0"/>
      <p:regular r:id="rId38"/>
      <p:bold r:id="rId39"/>
      <p:italic r:id="rId40"/>
      <p:boldItalic r:id="rId41"/>
    </p:embeddedFont>
    <p:embeddedFont>
      <p:font typeface="Glacial Indifference" panose="020B0604020202020204" charset="0"/>
      <p:regular r:id="rId42"/>
      <p:bold r:id="rId43"/>
      <p:italic r:id="rId44"/>
    </p:embeddedFont>
    <p:embeddedFont>
      <p:font typeface="Arimo" panose="020B0604020202020204" charset="0"/>
      <p:regular r:id="rId45"/>
      <p:bold r:id="rId46"/>
      <p:italic r:id="rId47"/>
      <p:boldItalic r:id="rId48"/>
    </p:embeddedFont>
    <p:embeddedFont>
      <p:font typeface="Neuton Regular" panose="020B0604020202020204" charset="0"/>
      <p:regular r:id="rId49"/>
      <p:bold r:id="rId50"/>
      <p:italic r:id="rId51"/>
    </p:embeddedFont>
    <p:embeddedFont>
      <p:font typeface="Aileron Regular" panose="020B0604020202020204" charset="0"/>
      <p:regular r:id="rId52"/>
      <p:bold r:id="rId53"/>
      <p:italic r:id="rId54"/>
      <p:bold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690DF9-9781-460A-A7A6-22886A21A01B}" v="4" dt="2019-10-18T15:24:16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font" Target="fonts/font28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tumn Collier" userId="68cedd7da043f85e" providerId="LiveId" clId="{77690DF9-9781-460A-A7A6-22886A21A01B}"/>
    <pc:docChg chg="custSel modSld">
      <pc:chgData name="Autumn Collier" userId="68cedd7da043f85e" providerId="LiveId" clId="{77690DF9-9781-460A-A7A6-22886A21A01B}" dt="2019-10-18T15:24:16.935" v="8"/>
      <pc:docMkLst>
        <pc:docMk/>
      </pc:docMkLst>
      <pc:sldChg chg="addSp delSp modSp">
        <pc:chgData name="Autumn Collier" userId="68cedd7da043f85e" providerId="LiveId" clId="{77690DF9-9781-460A-A7A6-22886A21A01B}" dt="2019-10-18T15:24:16.935" v="8"/>
        <pc:sldMkLst>
          <pc:docMk/>
          <pc:sldMk cId="0" sldId="260"/>
        </pc:sldMkLst>
        <pc:picChg chg="del">
          <ac:chgData name="Autumn Collier" userId="68cedd7da043f85e" providerId="LiveId" clId="{77690DF9-9781-460A-A7A6-22886A21A01B}" dt="2019-10-18T15:22:07.753" v="0" actId="478"/>
          <ac:picMkLst>
            <pc:docMk/>
            <pc:sldMk cId="0" sldId="260"/>
            <ac:picMk id="2" creationId="{00000000-0000-0000-0000-000000000000}"/>
          </ac:picMkLst>
        </pc:picChg>
        <pc:picChg chg="add del mod">
          <ac:chgData name="Autumn Collier" userId="68cedd7da043f85e" providerId="LiveId" clId="{77690DF9-9781-460A-A7A6-22886A21A01B}" dt="2019-10-18T15:22:18.729" v="2" actId="478"/>
          <ac:picMkLst>
            <pc:docMk/>
            <pc:sldMk cId="0" sldId="260"/>
            <ac:picMk id="5" creationId="{6CC00471-47B5-4F36-9BA7-D31A4D389CB0}"/>
          </ac:picMkLst>
        </pc:picChg>
        <pc:picChg chg="add del mod">
          <ac:chgData name="Autumn Collier" userId="68cedd7da043f85e" providerId="LiveId" clId="{77690DF9-9781-460A-A7A6-22886A21A01B}" dt="2019-10-18T15:23:30.863" v="4" actId="478"/>
          <ac:picMkLst>
            <pc:docMk/>
            <pc:sldMk cId="0" sldId="260"/>
            <ac:picMk id="7" creationId="{90DC18A4-6436-4D2C-B19E-83EF91735CA6}"/>
          </ac:picMkLst>
        </pc:picChg>
        <pc:picChg chg="add mod">
          <ac:chgData name="Autumn Collier" userId="68cedd7da043f85e" providerId="LiveId" clId="{77690DF9-9781-460A-A7A6-22886A21A01B}" dt="2019-10-18T15:24:16.935" v="8"/>
          <ac:picMkLst>
            <pc:docMk/>
            <pc:sldMk cId="0" sldId="260"/>
            <ac:picMk id="9" creationId="{8CDA22B7-2C70-4648-8921-197F18AAE7D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06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15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63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805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https://www.youtube.com/watch?v=P2uZF-5F1wI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0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rnal-content.duckduckgo.com/iu/?u=https://static.boredpanda.com/blog/wp-content/uploads/2019/05/animate-image-deepfakes-ai-samsung-moscow-8-5ce7a366017d9__700.gif&amp;f=1&amp;nofb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253718" y="1365419"/>
            <a:ext cx="9780563" cy="7556162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3" name="AutoShape 3"/>
          <p:cNvSpPr/>
          <p:nvPr/>
        </p:nvSpPr>
        <p:spPr>
          <a:xfrm>
            <a:off x="4681025" y="1791113"/>
            <a:ext cx="8925951" cy="5324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4" name="AutoShape 4"/>
          <p:cNvSpPr/>
          <p:nvPr/>
        </p:nvSpPr>
        <p:spPr>
          <a:xfrm>
            <a:off x="4681025" y="8442640"/>
            <a:ext cx="8925951" cy="5324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5" name="TextBox 5"/>
          <p:cNvSpPr txBox="1"/>
          <p:nvPr/>
        </p:nvSpPr>
        <p:spPr>
          <a:xfrm>
            <a:off x="4808861" y="2308860"/>
            <a:ext cx="8670278" cy="5021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7000" i="1" spc="-70">
                <a:solidFill>
                  <a:srgbClr val="26161F"/>
                </a:solidFill>
                <a:latin typeface="Playfair Display Black"/>
              </a:rPr>
              <a:t>Biases,</a:t>
            </a:r>
          </a:p>
          <a:p>
            <a:pPr algn="ctr">
              <a:lnSpc>
                <a:spcPts val="8399"/>
              </a:lnSpc>
            </a:pPr>
            <a:r>
              <a:rPr lang="en-US" sz="7000" i="1" spc="-70">
                <a:solidFill>
                  <a:srgbClr val="26161F"/>
                </a:solidFill>
                <a:latin typeface="Playfair Display Black"/>
              </a:rPr>
              <a:t>Misinformation,</a:t>
            </a:r>
          </a:p>
          <a:p>
            <a:pPr algn="ctr">
              <a:lnSpc>
                <a:spcPts val="8399"/>
              </a:lnSpc>
            </a:pPr>
            <a:r>
              <a:rPr lang="en-US" sz="7000" i="1" spc="-70">
                <a:solidFill>
                  <a:srgbClr val="26161F"/>
                </a:solidFill>
                <a:latin typeface="Playfair Display Black"/>
              </a:rPr>
              <a:t>&amp;</a:t>
            </a:r>
          </a:p>
          <a:p>
            <a:pPr algn="ctr">
              <a:lnSpc>
                <a:spcPts val="8399"/>
              </a:lnSpc>
            </a:pPr>
            <a:r>
              <a:rPr lang="en-US" sz="7000" i="1" spc="-70">
                <a:solidFill>
                  <a:srgbClr val="26161F"/>
                </a:solidFill>
                <a:latin typeface="Playfair Display Black"/>
              </a:rPr>
              <a:t>Regulating Humans:</a:t>
            </a:r>
          </a:p>
          <a:p>
            <a:pPr algn="ctr">
              <a:lnSpc>
                <a:spcPts val="2160"/>
              </a:lnSpc>
            </a:pPr>
            <a:endParaRPr lang="en-US" sz="7000" i="1" spc="-70">
              <a:solidFill>
                <a:srgbClr val="26161F"/>
              </a:solidFill>
              <a:latin typeface="Playfair Display Black"/>
            </a:endParaRPr>
          </a:p>
          <a:p>
            <a:pPr algn="ctr">
              <a:lnSpc>
                <a:spcPts val="3840"/>
              </a:lnSpc>
            </a:pPr>
            <a:r>
              <a:rPr lang="en-US" sz="3200" i="1" spc="-32">
                <a:solidFill>
                  <a:srgbClr val="26161F"/>
                </a:solidFill>
                <a:latin typeface="Playfair Display Black"/>
              </a:rPr>
              <a:t>Examining the Use of AI in the Legal Field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08861" y="7830185"/>
            <a:ext cx="8670278" cy="468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spc="360">
                <a:solidFill>
                  <a:srgbClr val="26161F"/>
                </a:solidFill>
                <a:latin typeface="Glacial Indifference"/>
              </a:rPr>
              <a:t>JILL L. KILGORE &amp; AUTUMN COLLIER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253718" y="1894057"/>
            <a:ext cx="9780563" cy="6498887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3" name="AutoShape 3"/>
          <p:cNvSpPr/>
          <p:nvPr/>
        </p:nvSpPr>
        <p:spPr>
          <a:xfrm>
            <a:off x="4681025" y="3024601"/>
            <a:ext cx="8925951" cy="5324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4" name="AutoShape 4"/>
          <p:cNvSpPr/>
          <p:nvPr/>
        </p:nvSpPr>
        <p:spPr>
          <a:xfrm>
            <a:off x="4681025" y="7399653"/>
            <a:ext cx="8925951" cy="5324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5" name="TextBox 5"/>
          <p:cNvSpPr txBox="1"/>
          <p:nvPr/>
        </p:nvSpPr>
        <p:spPr>
          <a:xfrm>
            <a:off x="4808861" y="3557588"/>
            <a:ext cx="8670278" cy="317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7000" i="1" spc="-70">
                <a:solidFill>
                  <a:srgbClr val="26161F"/>
                </a:solidFill>
                <a:latin typeface="Playfair Display Black"/>
              </a:rPr>
              <a:t>Human Cognition </a:t>
            </a:r>
          </a:p>
          <a:p>
            <a:pPr algn="ctr">
              <a:lnSpc>
                <a:spcPts val="8399"/>
              </a:lnSpc>
            </a:pPr>
            <a:r>
              <a:rPr lang="en-US" sz="7000" i="1" spc="-70">
                <a:solidFill>
                  <a:srgbClr val="26161F"/>
                </a:solidFill>
                <a:latin typeface="Playfair Display Black"/>
              </a:rPr>
              <a:t>is the ultimate </a:t>
            </a:r>
          </a:p>
          <a:p>
            <a:pPr algn="ctr">
              <a:lnSpc>
                <a:spcPts val="8400"/>
              </a:lnSpc>
            </a:pPr>
            <a:r>
              <a:rPr lang="en-US" sz="7000" i="1" spc="-70">
                <a:solidFill>
                  <a:srgbClr val="26161F"/>
                </a:solidFill>
                <a:latin typeface="Playfair Display Black"/>
              </a:rPr>
              <a:t>"Black Box"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9E9D0"/>
                </a:solidFill>
                <a:latin typeface="Neuton Regular"/>
              </a:rPr>
              <a:t>Collier &amp; Kilgore | MAALL 2019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0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55023" y="641892"/>
            <a:ext cx="11527778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i="1" spc="-64">
                <a:solidFill>
                  <a:srgbClr val="F9E9D0"/>
                </a:solidFill>
                <a:latin typeface="Playfair Display Black"/>
              </a:rPr>
              <a:t>Misinformation</a:t>
            </a:r>
          </a:p>
        </p:txBody>
      </p:sp>
      <p:sp>
        <p:nvSpPr>
          <p:cNvPr id="3" name="AutoShape 3"/>
          <p:cNvSpPr/>
          <p:nvPr/>
        </p:nvSpPr>
        <p:spPr>
          <a:xfrm>
            <a:off x="2457450" y="1925108"/>
            <a:ext cx="6115051" cy="3429000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4" name="TextBox 4"/>
          <p:cNvSpPr txBox="1"/>
          <p:nvPr/>
        </p:nvSpPr>
        <p:spPr>
          <a:xfrm>
            <a:off x="3446786" y="2949363"/>
            <a:ext cx="4136378" cy="1256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3200" spc="480">
                <a:solidFill>
                  <a:srgbClr val="26161F"/>
                </a:solidFill>
                <a:latin typeface="Glacial Indifference"/>
              </a:rPr>
              <a:t>INFORMATIONAL</a:t>
            </a:r>
          </a:p>
          <a:p>
            <a:pPr algn="ctr">
              <a:lnSpc>
                <a:spcPts val="5120"/>
              </a:lnSpc>
            </a:pPr>
            <a:r>
              <a:rPr lang="en-US" sz="3200" spc="480">
                <a:solidFill>
                  <a:srgbClr val="26161F"/>
                </a:solidFill>
                <a:latin typeface="Glacial Indifference"/>
              </a:rPr>
              <a:t>HOLES</a:t>
            </a:r>
          </a:p>
        </p:txBody>
      </p:sp>
      <p:sp>
        <p:nvSpPr>
          <p:cNvPr id="5" name="AutoShape 5"/>
          <p:cNvSpPr/>
          <p:nvPr/>
        </p:nvSpPr>
        <p:spPr>
          <a:xfrm>
            <a:off x="2457450" y="5829300"/>
            <a:ext cx="6115051" cy="3429000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6" name="AutoShape 6"/>
          <p:cNvSpPr/>
          <p:nvPr/>
        </p:nvSpPr>
        <p:spPr>
          <a:xfrm>
            <a:off x="9657086" y="5829300"/>
            <a:ext cx="6115051" cy="3429000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7" name="AutoShape 7"/>
          <p:cNvSpPr/>
          <p:nvPr/>
        </p:nvSpPr>
        <p:spPr>
          <a:xfrm>
            <a:off x="9657086" y="1925108"/>
            <a:ext cx="6115051" cy="3429000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8" name="TextBox 8"/>
          <p:cNvSpPr txBox="1"/>
          <p:nvPr/>
        </p:nvSpPr>
        <p:spPr>
          <a:xfrm>
            <a:off x="10646422" y="6853555"/>
            <a:ext cx="4136378" cy="1256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3200" spc="480">
                <a:solidFill>
                  <a:srgbClr val="26161F"/>
                </a:solidFill>
                <a:latin typeface="Glacial Indifference"/>
              </a:rPr>
              <a:t>CONFIRMATION</a:t>
            </a:r>
          </a:p>
          <a:p>
            <a:pPr algn="ctr">
              <a:lnSpc>
                <a:spcPts val="5120"/>
              </a:lnSpc>
            </a:pPr>
            <a:r>
              <a:rPr lang="en-US" sz="3200" spc="480">
                <a:solidFill>
                  <a:srgbClr val="26161F"/>
                </a:solidFill>
                <a:latin typeface="Glacial Indifference"/>
              </a:rPr>
              <a:t>BIAS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46786" y="6853555"/>
            <a:ext cx="4136378" cy="1256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3200" spc="480">
                <a:solidFill>
                  <a:srgbClr val="26161F"/>
                </a:solidFill>
                <a:latin typeface="Glacial Indifference"/>
              </a:rPr>
              <a:t>DATA ENTRY</a:t>
            </a:r>
          </a:p>
          <a:p>
            <a:pPr algn="ctr">
              <a:lnSpc>
                <a:spcPts val="5120"/>
              </a:lnSpc>
            </a:pPr>
            <a:r>
              <a:rPr lang="en-US" sz="3200" spc="480">
                <a:solidFill>
                  <a:srgbClr val="26161F"/>
                </a:solidFill>
                <a:latin typeface="Glacial Indifference"/>
              </a:rPr>
              <a:t>ERRORS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41622" y="2949363"/>
            <a:ext cx="4745978" cy="1256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3200" spc="480">
                <a:solidFill>
                  <a:srgbClr val="26161F"/>
                </a:solidFill>
                <a:latin typeface="Glacial Indifference"/>
              </a:rPr>
              <a:t>UNREPRESENTED OR</a:t>
            </a:r>
          </a:p>
          <a:p>
            <a:pPr algn="ctr">
              <a:lnSpc>
                <a:spcPts val="5120"/>
              </a:lnSpc>
            </a:pPr>
            <a:r>
              <a:rPr lang="en-US" sz="3200" spc="480">
                <a:solidFill>
                  <a:srgbClr val="26161F"/>
                </a:solidFill>
                <a:latin typeface="Glacial Indifference"/>
              </a:rPr>
              <a:t>UNDERREPRESENTED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9E9D0"/>
                </a:solidFill>
                <a:latin typeface="Neuton Regular"/>
              </a:rPr>
              <a:t>Collier &amp; Kilgore | MAALL 2019 </a:t>
            </a:r>
          </a:p>
        </p:txBody>
      </p:sp>
      <p:sp>
        <p:nvSpPr>
          <p:cNvPr id="12" name="AutoShape 12"/>
          <p:cNvSpPr/>
          <p:nvPr/>
        </p:nvSpPr>
        <p:spPr>
          <a:xfrm>
            <a:off x="608135" y="9654633"/>
            <a:ext cx="17071731" cy="60867"/>
          </a:xfrm>
          <a:prstGeom prst="rect">
            <a:avLst/>
          </a:prstGeom>
          <a:solidFill>
            <a:srgbClr val="26161F"/>
          </a:solidFill>
        </p:spPr>
      </p:sp>
      <p:sp>
        <p:nvSpPr>
          <p:cNvPr id="13" name="AutoShape 13"/>
          <p:cNvSpPr/>
          <p:nvPr/>
        </p:nvSpPr>
        <p:spPr>
          <a:xfrm>
            <a:off x="608135" y="571500"/>
            <a:ext cx="17071731" cy="60867"/>
          </a:xfrm>
          <a:prstGeom prst="rect">
            <a:avLst/>
          </a:prstGeom>
          <a:solidFill>
            <a:srgbClr val="26161F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9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8135" y="571500"/>
            <a:ext cx="17071731" cy="6086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3" name="AutoShape 3"/>
          <p:cNvSpPr/>
          <p:nvPr/>
        </p:nvSpPr>
        <p:spPr>
          <a:xfrm>
            <a:off x="608135" y="9654633"/>
            <a:ext cx="17071731" cy="60867"/>
          </a:xfrm>
          <a:prstGeom prst="rect">
            <a:avLst/>
          </a:prstGeom>
          <a:solidFill>
            <a:srgbClr val="A30052"/>
          </a:solidFill>
        </p:spPr>
      </p:sp>
      <p:grpSp>
        <p:nvGrpSpPr>
          <p:cNvPr id="4" name="Group 4"/>
          <p:cNvGrpSpPr/>
          <p:nvPr/>
        </p:nvGrpSpPr>
        <p:grpSpPr>
          <a:xfrm>
            <a:off x="3380111" y="1268748"/>
            <a:ext cx="11527778" cy="1771650"/>
            <a:chOff x="0" y="0"/>
            <a:chExt cx="15370370" cy="2362200"/>
          </a:xfrm>
        </p:grpSpPr>
        <p:sp>
          <p:nvSpPr>
            <p:cNvPr id="5" name="TextBox 5"/>
            <p:cNvSpPr txBox="1"/>
            <p:nvPr/>
          </p:nvSpPr>
          <p:spPr>
            <a:xfrm>
              <a:off x="0" y="9525"/>
              <a:ext cx="15370370" cy="1285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6400" i="1" spc="-64">
                  <a:solidFill>
                    <a:srgbClr val="A30052"/>
                  </a:solidFill>
                  <a:latin typeface="Playfair Display Black"/>
                </a:rPr>
                <a:t>Misinformation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641475"/>
              <a:ext cx="15370370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 i="1">
                  <a:solidFill>
                    <a:srgbClr val="26161F"/>
                  </a:solidFill>
                  <a:latin typeface="Playfair Display Black"/>
                </a:rPr>
                <a:t>How does it impact us? 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7110745"/>
            <a:ext cx="4574528" cy="911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0"/>
              </a:lnSpc>
            </a:pPr>
            <a:r>
              <a:rPr lang="en-US" sz="2300" spc="69">
                <a:solidFill>
                  <a:srgbClr val="26161F"/>
                </a:solidFill>
                <a:latin typeface="Glacial Indifference"/>
              </a:rPr>
              <a:t>Affects and skews results &amp; information.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6736" y="7110745"/>
            <a:ext cx="4574528" cy="911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0"/>
              </a:lnSpc>
            </a:pPr>
            <a:r>
              <a:rPr lang="en-US" sz="2300" spc="69">
                <a:solidFill>
                  <a:srgbClr val="26161F"/>
                </a:solidFill>
                <a:latin typeface="Glacial Indifference"/>
              </a:rPr>
              <a:t>Produces more of the same with AI as an intermediary.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84772" y="7110745"/>
            <a:ext cx="4574528" cy="911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0"/>
              </a:lnSpc>
            </a:pPr>
            <a:r>
              <a:rPr lang="en-US" sz="2300" spc="69">
                <a:solidFill>
                  <a:srgbClr val="26161F"/>
                </a:solidFill>
                <a:latin typeface="Glacial Indifference"/>
              </a:rPr>
              <a:t>Perpetuates human bias and compromises accuracy.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817782" y="3767861"/>
            <a:ext cx="2996365" cy="302976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17654" y="4184434"/>
            <a:ext cx="2196621" cy="219662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3409706" y="3767861"/>
            <a:ext cx="2996365" cy="302976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76571" y="4685555"/>
            <a:ext cx="2462635" cy="1194378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7645818" y="3767861"/>
            <a:ext cx="2996365" cy="302976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06445" y="4045190"/>
            <a:ext cx="2475109" cy="247510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26161F"/>
                </a:solidFill>
                <a:latin typeface="Neuton Regular"/>
              </a:rPr>
              <a:t>Collier &amp; Kilgore | MAALL 2019 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5AF4C1E1-6202-49CF-BB6A-A42C7417A971}"/>
              </a:ext>
            </a:extLst>
          </p:cNvPr>
          <p:cNvSpPr/>
          <p:nvPr/>
        </p:nvSpPr>
        <p:spPr>
          <a:xfrm>
            <a:off x="13543138" y="4685555"/>
            <a:ext cx="2729500" cy="1194378"/>
          </a:xfrm>
          <a:prstGeom prst="rightArrow">
            <a:avLst/>
          </a:prstGeom>
          <a:solidFill>
            <a:srgbClr val="A3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8135" y="571500"/>
            <a:ext cx="17071731" cy="6086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3" name="AutoShape 3"/>
          <p:cNvSpPr/>
          <p:nvPr/>
        </p:nvSpPr>
        <p:spPr>
          <a:xfrm>
            <a:off x="608135" y="9654633"/>
            <a:ext cx="17071731" cy="6086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1368425"/>
            <a:ext cx="6860528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7000" i="1" spc="-70" dirty="0">
                <a:solidFill>
                  <a:srgbClr val="A30052"/>
                </a:solidFill>
                <a:latin typeface="Playfair Display Black"/>
              </a:rPr>
              <a:t>Determining</a:t>
            </a:r>
          </a:p>
          <a:p>
            <a:pPr algn="l">
              <a:lnSpc>
                <a:spcPts val="8400"/>
              </a:lnSpc>
            </a:pPr>
            <a:r>
              <a:rPr lang="en-US" sz="7000" i="1" spc="-70" dirty="0">
                <a:solidFill>
                  <a:srgbClr val="A30052"/>
                </a:solidFill>
                <a:latin typeface="Playfair Display Black"/>
              </a:rPr>
              <a:t>Bias</a:t>
            </a:r>
          </a:p>
        </p:txBody>
      </p:sp>
      <p:sp>
        <p:nvSpPr>
          <p:cNvPr id="5" name="AutoShape 5"/>
          <p:cNvSpPr/>
          <p:nvPr/>
        </p:nvSpPr>
        <p:spPr>
          <a:xfrm>
            <a:off x="8153400" y="1485900"/>
            <a:ext cx="9586545" cy="7086599"/>
          </a:xfrm>
          <a:prstGeom prst="rect">
            <a:avLst/>
          </a:prstGeom>
          <a:solidFill>
            <a:srgbClr val="F9E9D0"/>
          </a:solidFill>
        </p:spPr>
      </p:sp>
      <p:grpSp>
        <p:nvGrpSpPr>
          <p:cNvPr id="6" name="Group 6"/>
          <p:cNvGrpSpPr/>
          <p:nvPr/>
        </p:nvGrpSpPr>
        <p:grpSpPr>
          <a:xfrm>
            <a:off x="8458200" y="1912599"/>
            <a:ext cx="8820008" cy="6202701"/>
            <a:chOff x="0" y="-123825"/>
            <a:chExt cx="10845610" cy="6833684"/>
          </a:xfrm>
        </p:grpSpPr>
        <p:sp>
          <p:nvSpPr>
            <p:cNvPr id="7" name="TextBox 7"/>
            <p:cNvSpPr txBox="1"/>
            <p:nvPr/>
          </p:nvSpPr>
          <p:spPr>
            <a:xfrm>
              <a:off x="0" y="675216"/>
              <a:ext cx="10845610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11"/>
                </a:lnSpc>
              </a:pPr>
              <a:r>
                <a:rPr lang="en-US" sz="2800" spc="63" dirty="0">
                  <a:solidFill>
                    <a:srgbClr val="26161F"/>
                  </a:solidFill>
                  <a:latin typeface="Glacial Indifference"/>
                </a:rPr>
                <a:t>N</a:t>
              </a:r>
              <a:r>
                <a:rPr lang="en-US" sz="2800" spc="62" dirty="0">
                  <a:solidFill>
                    <a:srgbClr val="26161F"/>
                  </a:solidFill>
                  <a:latin typeface="Glacial Indifference"/>
                </a:rPr>
                <a:t>ot just technical issues.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10845610" cy="756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10"/>
                </a:lnSpc>
              </a:pPr>
              <a:r>
                <a:rPr lang="en-US" sz="3600" spc="441" dirty="0">
                  <a:solidFill>
                    <a:srgbClr val="A30052"/>
                  </a:solidFill>
                  <a:latin typeface="Glacial Indifference"/>
                </a:rPr>
                <a:t>DISCRIMINATION &amp; BIAS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762364"/>
              <a:ext cx="10845610" cy="1128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11"/>
                </a:lnSpc>
              </a:pPr>
              <a:r>
                <a:rPr lang="en-US" sz="2800" spc="63" dirty="0">
                  <a:solidFill>
                    <a:srgbClr val="26161F"/>
                  </a:solidFill>
                  <a:latin typeface="Glacial Indifference"/>
                </a:rPr>
                <a:t>American Law prohibits discrimination on protected classifications.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028001"/>
              <a:ext cx="10845610" cy="756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10"/>
                </a:lnSpc>
              </a:pPr>
              <a:r>
                <a:rPr lang="en-US" sz="3600" spc="441" dirty="0">
                  <a:solidFill>
                    <a:srgbClr val="A30052"/>
                  </a:solidFill>
                  <a:latin typeface="Glacial Indifference"/>
                </a:rPr>
                <a:t>DISCRIMINATION IS PROHIBITED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145602"/>
              <a:ext cx="10845610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11"/>
                </a:lnSpc>
              </a:pPr>
              <a:r>
                <a:rPr lang="en-US" sz="2800" spc="63" dirty="0">
                  <a:solidFill>
                    <a:srgbClr val="26161F"/>
                  </a:solidFill>
                  <a:latin typeface="Glacial Indifference"/>
                </a:rPr>
                <a:t>Disparate Treatment &amp; Disparate Impact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585346"/>
              <a:ext cx="10845610" cy="1560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10"/>
                </a:lnSpc>
              </a:pPr>
              <a:r>
                <a:rPr lang="en-US" sz="3600" spc="441" dirty="0">
                  <a:solidFill>
                    <a:srgbClr val="A30052"/>
                  </a:solidFill>
                  <a:latin typeface="Glacial Indifference"/>
                </a:rPr>
                <a:t>PROVE BIAS BY EXAMINING MOTIVATION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26161F"/>
                </a:solidFill>
                <a:latin typeface="Neuton Regular"/>
              </a:rPr>
              <a:t>Collier &amp; Kilgore | MAALL 2019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8135" y="571500"/>
            <a:ext cx="17071731" cy="6086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3" name="AutoShape 3"/>
          <p:cNvSpPr/>
          <p:nvPr/>
        </p:nvSpPr>
        <p:spPr>
          <a:xfrm>
            <a:off x="608135" y="9654633"/>
            <a:ext cx="17071731" cy="60867"/>
          </a:xfrm>
          <a:prstGeom prst="rect">
            <a:avLst/>
          </a:prstGeom>
          <a:solidFill>
            <a:srgbClr val="A30052"/>
          </a:solidFill>
        </p:spPr>
      </p:sp>
      <p:grpSp>
        <p:nvGrpSpPr>
          <p:cNvPr id="4" name="Group 4"/>
          <p:cNvGrpSpPr/>
          <p:nvPr/>
        </p:nvGrpSpPr>
        <p:grpSpPr>
          <a:xfrm>
            <a:off x="3380111" y="1378285"/>
            <a:ext cx="11527778" cy="1857375"/>
            <a:chOff x="0" y="0"/>
            <a:chExt cx="15370370" cy="2476500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15370370" cy="1419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7000" i="1" spc="-70">
                  <a:solidFill>
                    <a:srgbClr val="F9E9D0"/>
                  </a:solidFill>
                  <a:latin typeface="Playfair Display Black"/>
                </a:rPr>
                <a:t>U.S. Legislation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55775"/>
              <a:ext cx="15370370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 i="1">
                  <a:solidFill>
                    <a:srgbClr val="F9E9D0"/>
                  </a:solidFill>
                  <a:latin typeface="Playfair Display Black"/>
                </a:rPr>
                <a:t>2019-2020 Session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218226" y="4107198"/>
            <a:ext cx="3279128" cy="4457720"/>
            <a:chOff x="0" y="0"/>
            <a:chExt cx="4372171" cy="5943626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708585" y="0"/>
              <a:ext cx="955002" cy="788273"/>
              <a:chOff x="0" y="0"/>
              <a:chExt cx="2138680" cy="17653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9530" y="-55880"/>
                <a:ext cx="2237740" cy="1819910"/>
              </a:xfrm>
              <a:custGeom>
                <a:avLst/>
                <a:gdLst/>
                <a:ahLst/>
                <a:cxnLst/>
                <a:rect l="l" t="t" r="r" b="b"/>
                <a:pathLst>
                  <a:path w="2237740" h="1819910">
                    <a:moveTo>
                      <a:pt x="1789430" y="69850"/>
                    </a:moveTo>
                    <a:cubicBezTo>
                      <a:pt x="1540510" y="0"/>
                      <a:pt x="1233170" y="191770"/>
                      <a:pt x="1118870" y="495300"/>
                    </a:cubicBezTo>
                    <a:cubicBezTo>
                      <a:pt x="1004570" y="190500"/>
                      <a:pt x="697230" y="0"/>
                      <a:pt x="448310" y="69850"/>
                    </a:cubicBezTo>
                    <a:cubicBezTo>
                      <a:pt x="127000" y="160020"/>
                      <a:pt x="0" y="447040"/>
                      <a:pt x="66040" y="796290"/>
                    </a:cubicBezTo>
                    <a:cubicBezTo>
                      <a:pt x="120650" y="1079500"/>
                      <a:pt x="448310" y="1574800"/>
                      <a:pt x="1117600" y="1819910"/>
                    </a:cubicBezTo>
                    <a:cubicBezTo>
                      <a:pt x="1786890" y="1574800"/>
                      <a:pt x="2115820" y="1079500"/>
                      <a:pt x="2169160" y="796290"/>
                    </a:cubicBezTo>
                    <a:cubicBezTo>
                      <a:pt x="2237740" y="447040"/>
                      <a:pt x="2110740" y="160020"/>
                      <a:pt x="1789430" y="69850"/>
                    </a:cubicBezTo>
                    <a:close/>
                  </a:path>
                </a:pathLst>
              </a:custGeom>
              <a:solidFill>
                <a:srgbClr val="A30052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0" y="1223248"/>
              <a:ext cx="4372171" cy="1519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0"/>
                </a:lnSpc>
              </a:pPr>
              <a:r>
                <a:rPr lang="en-US" sz="3200" spc="480">
                  <a:solidFill>
                    <a:srgbClr val="F9E9D0"/>
                  </a:solidFill>
                  <a:latin typeface="Glacial Indifference"/>
                </a:rPr>
                <a:t>ILLINOIS</a:t>
              </a:r>
            </a:p>
            <a:p>
              <a:pPr algn="ctr">
                <a:lnSpc>
                  <a:spcPts val="4480"/>
                </a:lnSpc>
              </a:pPr>
              <a:r>
                <a:rPr lang="en-US" sz="2800" spc="420">
                  <a:solidFill>
                    <a:srgbClr val="F9E9D0"/>
                  </a:solidFill>
                  <a:latin typeface="Glacial Indifference"/>
                </a:rPr>
                <a:t>HB 2557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962301"/>
              <a:ext cx="4372171" cy="2981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60"/>
                </a:lnSpc>
              </a:pPr>
              <a:r>
                <a:rPr lang="en-US" sz="1800" spc="162">
                  <a:solidFill>
                    <a:srgbClr val="F9E9D0"/>
                  </a:solidFill>
                  <a:latin typeface="Glacial Indifference"/>
                </a:rPr>
                <a:t>Requires that applicants be notified that employers will use AI to analyze video interviews.</a:t>
              </a:r>
            </a:p>
            <a:p>
              <a:pPr algn="ctr">
                <a:lnSpc>
                  <a:spcPts val="3060"/>
                </a:lnSpc>
              </a:pPr>
              <a:endParaRPr lang="en-US" sz="1800" spc="162">
                <a:solidFill>
                  <a:srgbClr val="F9E9D0"/>
                </a:solidFill>
                <a:latin typeface="Glacial Indifference"/>
              </a:endParaRPr>
            </a:p>
            <a:p>
              <a:pPr algn="ctr">
                <a:lnSpc>
                  <a:spcPts val="3060"/>
                </a:lnSpc>
              </a:pPr>
              <a:r>
                <a:rPr lang="en-US" sz="1800" spc="162">
                  <a:solidFill>
                    <a:srgbClr val="F9E9D0"/>
                  </a:solidFill>
                  <a:latin typeface="Glacial Indifference"/>
                </a:rPr>
                <a:t>(Enacted)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04436" y="4107198"/>
            <a:ext cx="3279128" cy="4838720"/>
            <a:chOff x="0" y="0"/>
            <a:chExt cx="4372171" cy="6451626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1708585" y="0"/>
              <a:ext cx="955002" cy="788273"/>
              <a:chOff x="0" y="0"/>
              <a:chExt cx="2138680" cy="17653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9530" y="-55880"/>
                <a:ext cx="2237740" cy="1819910"/>
              </a:xfrm>
              <a:custGeom>
                <a:avLst/>
                <a:gdLst/>
                <a:ahLst/>
                <a:cxnLst/>
                <a:rect l="l" t="t" r="r" b="b"/>
                <a:pathLst>
                  <a:path w="2237740" h="1819910">
                    <a:moveTo>
                      <a:pt x="1789430" y="69850"/>
                    </a:moveTo>
                    <a:cubicBezTo>
                      <a:pt x="1540510" y="0"/>
                      <a:pt x="1233170" y="191770"/>
                      <a:pt x="1118870" y="495300"/>
                    </a:cubicBezTo>
                    <a:cubicBezTo>
                      <a:pt x="1004570" y="190500"/>
                      <a:pt x="697230" y="0"/>
                      <a:pt x="448310" y="69850"/>
                    </a:cubicBezTo>
                    <a:cubicBezTo>
                      <a:pt x="127000" y="160020"/>
                      <a:pt x="0" y="447040"/>
                      <a:pt x="66040" y="796290"/>
                    </a:cubicBezTo>
                    <a:cubicBezTo>
                      <a:pt x="120650" y="1079500"/>
                      <a:pt x="448310" y="1574800"/>
                      <a:pt x="1117600" y="1819910"/>
                    </a:cubicBezTo>
                    <a:cubicBezTo>
                      <a:pt x="1786890" y="1574800"/>
                      <a:pt x="2115820" y="1079500"/>
                      <a:pt x="2169160" y="796290"/>
                    </a:cubicBezTo>
                    <a:cubicBezTo>
                      <a:pt x="2237740" y="447040"/>
                      <a:pt x="2110740" y="160020"/>
                      <a:pt x="1789430" y="69850"/>
                    </a:cubicBezTo>
                    <a:close/>
                  </a:path>
                </a:pathLst>
              </a:custGeom>
              <a:solidFill>
                <a:srgbClr val="A30052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1223248"/>
              <a:ext cx="4372171" cy="1519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0"/>
                </a:lnSpc>
              </a:pPr>
              <a:r>
                <a:rPr lang="en-US" sz="3199" spc="479">
                  <a:solidFill>
                    <a:srgbClr val="F9E9D0"/>
                  </a:solidFill>
                  <a:latin typeface="Glacial Indifference"/>
                </a:rPr>
                <a:t>ILLINOIS</a:t>
              </a:r>
            </a:p>
            <a:p>
              <a:pPr algn="ctr">
                <a:lnSpc>
                  <a:spcPts val="4480"/>
                </a:lnSpc>
              </a:pPr>
              <a:r>
                <a:rPr lang="en-US" sz="2800" spc="420">
                  <a:solidFill>
                    <a:srgbClr val="F9E9D0"/>
                  </a:solidFill>
                  <a:latin typeface="Glacial Indifference"/>
                </a:rPr>
                <a:t>HB 3415 &amp; 2991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962301"/>
              <a:ext cx="4372171" cy="348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9"/>
                </a:lnSpc>
              </a:pPr>
              <a:r>
                <a:rPr lang="en-US" sz="1799" spc="161">
                  <a:solidFill>
                    <a:srgbClr val="F9E9D0"/>
                  </a:solidFill>
                  <a:latin typeface="Glacial Indifference"/>
                </a:rPr>
                <a:t>Prohibits the use of predictive analytics to provide information on mailing addresses - relates to race/income.</a:t>
              </a:r>
            </a:p>
            <a:p>
              <a:pPr algn="ctr">
                <a:lnSpc>
                  <a:spcPts val="3059"/>
                </a:lnSpc>
              </a:pPr>
              <a:endParaRPr lang="en-US" sz="1799" spc="161">
                <a:solidFill>
                  <a:srgbClr val="F9E9D0"/>
                </a:solidFill>
                <a:latin typeface="Glacial Indifference"/>
              </a:endParaRPr>
            </a:p>
            <a:p>
              <a:pPr algn="ctr">
                <a:lnSpc>
                  <a:spcPts val="3059"/>
                </a:lnSpc>
              </a:pPr>
              <a:r>
                <a:rPr lang="en-US" sz="1799" spc="161">
                  <a:solidFill>
                    <a:srgbClr val="F9E9D0"/>
                  </a:solidFill>
                  <a:latin typeface="Glacial Indifference"/>
                </a:rPr>
                <a:t>(Introduced)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638668" y="4107198"/>
            <a:ext cx="3279128" cy="3695720"/>
            <a:chOff x="0" y="0"/>
            <a:chExt cx="4372171" cy="4927626"/>
          </a:xfrm>
        </p:grpSpPr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1708585" y="0"/>
              <a:ext cx="955002" cy="788273"/>
              <a:chOff x="0" y="0"/>
              <a:chExt cx="2138680" cy="17653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-49530" y="-55880"/>
                <a:ext cx="2237740" cy="1819910"/>
              </a:xfrm>
              <a:custGeom>
                <a:avLst/>
                <a:gdLst/>
                <a:ahLst/>
                <a:cxnLst/>
                <a:rect l="l" t="t" r="r" b="b"/>
                <a:pathLst>
                  <a:path w="2237740" h="1819910">
                    <a:moveTo>
                      <a:pt x="1789430" y="69850"/>
                    </a:moveTo>
                    <a:cubicBezTo>
                      <a:pt x="1540510" y="0"/>
                      <a:pt x="1233170" y="191770"/>
                      <a:pt x="1118870" y="495300"/>
                    </a:cubicBezTo>
                    <a:cubicBezTo>
                      <a:pt x="1004570" y="190500"/>
                      <a:pt x="697230" y="0"/>
                      <a:pt x="448310" y="69850"/>
                    </a:cubicBezTo>
                    <a:cubicBezTo>
                      <a:pt x="127000" y="160020"/>
                      <a:pt x="0" y="447040"/>
                      <a:pt x="66040" y="796290"/>
                    </a:cubicBezTo>
                    <a:cubicBezTo>
                      <a:pt x="120650" y="1079500"/>
                      <a:pt x="448310" y="1574800"/>
                      <a:pt x="1117600" y="1819910"/>
                    </a:cubicBezTo>
                    <a:cubicBezTo>
                      <a:pt x="1786890" y="1574800"/>
                      <a:pt x="2115820" y="1079500"/>
                      <a:pt x="2169160" y="796290"/>
                    </a:cubicBezTo>
                    <a:cubicBezTo>
                      <a:pt x="2237740" y="447040"/>
                      <a:pt x="2110740" y="160020"/>
                      <a:pt x="1789430" y="69850"/>
                    </a:cubicBezTo>
                    <a:close/>
                  </a:path>
                </a:pathLst>
              </a:custGeom>
              <a:solidFill>
                <a:srgbClr val="A30052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0" y="1223248"/>
              <a:ext cx="4372171" cy="1519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0"/>
                </a:lnSpc>
              </a:pPr>
              <a:r>
                <a:rPr lang="en-US" sz="3200" spc="480">
                  <a:solidFill>
                    <a:srgbClr val="F9E9D0"/>
                  </a:solidFill>
                  <a:latin typeface="Glacial Indifference"/>
                </a:rPr>
                <a:t>NEW YORK</a:t>
              </a:r>
            </a:p>
            <a:p>
              <a:pPr algn="ctr">
                <a:lnSpc>
                  <a:spcPts val="4480"/>
                </a:lnSpc>
              </a:pPr>
              <a:r>
                <a:rPr lang="en-US" sz="2800" spc="420">
                  <a:solidFill>
                    <a:srgbClr val="F9E9D0"/>
                  </a:solidFill>
                  <a:latin typeface="Glacial Indifference"/>
                </a:rPr>
                <a:t>HB 7989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2962301"/>
              <a:ext cx="4372171" cy="196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60"/>
                </a:lnSpc>
              </a:pPr>
              <a:r>
                <a:rPr lang="en-US" sz="1800" spc="162">
                  <a:solidFill>
                    <a:srgbClr val="F9E9D0"/>
                  </a:solidFill>
                  <a:latin typeface="Glacial Indifference"/>
                </a:rPr>
                <a:t>Requires the regulation of AI used for hiring to ensure that it is not discriminating.(Introduced)</a:t>
              </a:r>
            </a:p>
          </p:txBody>
        </p:sp>
      </p:grpSp>
      <p:sp>
        <p:nvSpPr>
          <p:cNvPr id="22" name="AutoShape 22"/>
          <p:cNvSpPr/>
          <p:nvPr/>
        </p:nvSpPr>
        <p:spPr>
          <a:xfrm>
            <a:off x="-130113" y="4258094"/>
            <a:ext cx="18717173" cy="127741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23" name="TextBox 23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9E9D0"/>
                </a:solidFill>
                <a:latin typeface="Neuton Regular"/>
              </a:rPr>
              <a:t>Collier &amp; Kilgore | MAALL 2019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0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8135" y="571500"/>
            <a:ext cx="17071731" cy="60867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3" name="AutoShape 3"/>
          <p:cNvSpPr/>
          <p:nvPr/>
        </p:nvSpPr>
        <p:spPr>
          <a:xfrm>
            <a:off x="608135" y="9654633"/>
            <a:ext cx="17071731" cy="60867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1377950"/>
            <a:ext cx="7415738" cy="5309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8800" i="1" spc="-87">
                <a:solidFill>
                  <a:srgbClr val="F9E9D0"/>
                </a:solidFill>
                <a:latin typeface="Playfair Display Black"/>
              </a:rPr>
              <a:t>France bans the use of </a:t>
            </a:r>
          </a:p>
          <a:p>
            <a:pPr algn="l">
              <a:lnSpc>
                <a:spcPts val="10560"/>
              </a:lnSpc>
            </a:pPr>
            <a:r>
              <a:rPr lang="en-US" sz="8800" i="1" spc="-87">
                <a:solidFill>
                  <a:srgbClr val="F9E9D0"/>
                </a:solidFill>
                <a:latin typeface="Playfair Display Black"/>
              </a:rPr>
              <a:t>Judicial Analytics.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525000" y="3482975"/>
            <a:ext cx="6123718" cy="4911972"/>
            <a:chOff x="0" y="0"/>
            <a:chExt cx="8164958" cy="6549296"/>
          </a:xfrm>
        </p:grpSpPr>
        <p:sp>
          <p:nvSpPr>
            <p:cNvPr id="6" name="TextBox 6"/>
            <p:cNvSpPr txBox="1"/>
            <p:nvPr/>
          </p:nvSpPr>
          <p:spPr>
            <a:xfrm>
              <a:off x="200083" y="6349717"/>
              <a:ext cx="1592975" cy="199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9"/>
                </a:lnSpc>
              </a:pPr>
              <a:r>
                <a:rPr lang="en-US" sz="849">
                  <a:solidFill>
                    <a:srgbClr val="F9E9D0"/>
                  </a:solidFill>
                  <a:latin typeface="Arimo"/>
                </a:rPr>
                <a:t>Item 1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93058" y="6349717"/>
              <a:ext cx="1592975" cy="199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9"/>
                </a:lnSpc>
              </a:pPr>
              <a:r>
                <a:rPr lang="en-US" sz="849">
                  <a:solidFill>
                    <a:srgbClr val="F9E9D0"/>
                  </a:solidFill>
                  <a:latin typeface="Arimo"/>
                </a:rPr>
                <a:t>Item 2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386033" y="6349717"/>
              <a:ext cx="1592975" cy="199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9"/>
                </a:lnSpc>
              </a:pPr>
              <a:r>
                <a:rPr lang="en-US" sz="849">
                  <a:solidFill>
                    <a:srgbClr val="F9E9D0"/>
                  </a:solidFill>
                  <a:latin typeface="Arimo"/>
                </a:rPr>
                <a:t>Item 3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979008" y="6349717"/>
              <a:ext cx="1592975" cy="199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9"/>
                </a:lnSpc>
              </a:pPr>
              <a:r>
                <a:rPr lang="en-US" sz="849">
                  <a:solidFill>
                    <a:srgbClr val="F9E9D0"/>
                  </a:solidFill>
                  <a:latin typeface="Arimo"/>
                </a:rPr>
                <a:t>Item 4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571983" y="6349717"/>
              <a:ext cx="1592975" cy="199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9"/>
                </a:lnSpc>
              </a:pPr>
              <a:r>
                <a:rPr lang="en-US" sz="849">
                  <a:solidFill>
                    <a:srgbClr val="F9E9D0"/>
                  </a:solidFill>
                  <a:latin typeface="Arimo"/>
                </a:rPr>
                <a:t>Item 5</a:t>
              </a:r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200083" y="85502"/>
              <a:ext cx="7964875" cy="6292790"/>
              <a:chOff x="0" y="0"/>
              <a:chExt cx="11252200" cy="889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6350"/>
                <a:ext cx="11252200" cy="8902700"/>
              </a:xfrm>
              <a:custGeom>
                <a:avLst/>
                <a:gdLst/>
                <a:ahLst/>
                <a:cxnLst/>
                <a:rect l="l" t="t" r="r" b="b"/>
                <a:pathLst>
                  <a:path w="11252200" h="8902700">
                    <a:moveTo>
                      <a:pt x="0" y="0"/>
                    </a:moveTo>
                    <a:lnTo>
                      <a:pt x="11252200" y="0"/>
                    </a:lnTo>
                    <a:lnTo>
                      <a:pt x="11252200" y="12700"/>
                    </a:lnTo>
                    <a:lnTo>
                      <a:pt x="0" y="12700"/>
                    </a:lnTo>
                    <a:close/>
                    <a:moveTo>
                      <a:pt x="0" y="2222500"/>
                    </a:moveTo>
                    <a:lnTo>
                      <a:pt x="11252200" y="2222500"/>
                    </a:lnTo>
                    <a:lnTo>
                      <a:pt x="11252200" y="2235200"/>
                    </a:lnTo>
                    <a:lnTo>
                      <a:pt x="0" y="2235200"/>
                    </a:lnTo>
                    <a:close/>
                    <a:moveTo>
                      <a:pt x="0" y="4445000"/>
                    </a:moveTo>
                    <a:lnTo>
                      <a:pt x="11252200" y="4445000"/>
                    </a:lnTo>
                    <a:lnTo>
                      <a:pt x="11252200" y="4457700"/>
                    </a:lnTo>
                    <a:lnTo>
                      <a:pt x="0" y="4457700"/>
                    </a:lnTo>
                    <a:close/>
                    <a:moveTo>
                      <a:pt x="0" y="6667500"/>
                    </a:moveTo>
                    <a:lnTo>
                      <a:pt x="11252200" y="6667500"/>
                    </a:lnTo>
                    <a:lnTo>
                      <a:pt x="11252200" y="6680200"/>
                    </a:lnTo>
                    <a:lnTo>
                      <a:pt x="0" y="6680200"/>
                    </a:lnTo>
                    <a:close/>
                    <a:moveTo>
                      <a:pt x="0" y="8890000"/>
                    </a:moveTo>
                    <a:lnTo>
                      <a:pt x="11252200" y="8890000"/>
                    </a:lnTo>
                    <a:lnTo>
                      <a:pt x="11252200" y="8902700"/>
                    </a:lnTo>
                    <a:lnTo>
                      <a:pt x="0" y="8902700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0" y="-28575"/>
              <a:ext cx="200083" cy="199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89"/>
                </a:lnSpc>
              </a:pPr>
              <a:r>
                <a:rPr lang="en-US" sz="849">
                  <a:solidFill>
                    <a:srgbClr val="F9E9D0"/>
                  </a:solidFill>
                  <a:latin typeface="Arimo"/>
                </a:rPr>
                <a:t>40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544623"/>
              <a:ext cx="200083" cy="199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89"/>
                </a:lnSpc>
              </a:pPr>
              <a:r>
                <a:rPr lang="en-US" sz="849">
                  <a:solidFill>
                    <a:srgbClr val="F9E9D0"/>
                  </a:solidFill>
                  <a:latin typeface="Arimo"/>
                </a:rPr>
                <a:t>30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117820"/>
              <a:ext cx="200083" cy="199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89"/>
                </a:lnSpc>
              </a:pPr>
              <a:r>
                <a:rPr lang="en-US" sz="849">
                  <a:solidFill>
                    <a:srgbClr val="F9E9D0"/>
                  </a:solidFill>
                  <a:latin typeface="Arimo"/>
                </a:rPr>
                <a:t>20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691018"/>
              <a:ext cx="200083" cy="199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89"/>
                </a:lnSpc>
              </a:pPr>
              <a:r>
                <a:rPr lang="en-US" sz="849">
                  <a:solidFill>
                    <a:srgbClr val="F9E9D0"/>
                  </a:solidFill>
                  <a:latin typeface="Arimo"/>
                </a:rPr>
                <a:t>10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0065" y="6264215"/>
              <a:ext cx="120019" cy="199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89"/>
                </a:lnSpc>
              </a:pPr>
              <a:r>
                <a:rPr lang="en-US" sz="849">
                  <a:solidFill>
                    <a:srgbClr val="F9E9D0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200083" y="85502"/>
              <a:ext cx="7964875" cy="6292790"/>
              <a:chOff x="0" y="0"/>
              <a:chExt cx="11252200" cy="889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074420" y="3096520"/>
                <a:ext cx="2313009" cy="1843553"/>
              </a:xfrm>
              <a:custGeom>
                <a:avLst/>
                <a:gdLst/>
                <a:ahLst/>
                <a:cxnLst/>
                <a:rect l="l" t="t" r="r" b="b"/>
                <a:pathLst>
                  <a:path w="2313009" h="1843553">
                    <a:moveTo>
                      <a:pt x="101600" y="1792980"/>
                    </a:moveTo>
                    <a:cubicBezTo>
                      <a:pt x="101475" y="1765013"/>
                      <a:pt x="78768" y="1742407"/>
                      <a:pt x="50800" y="1742407"/>
                    </a:cubicBezTo>
                    <a:cubicBezTo>
                      <a:pt x="22832" y="1742407"/>
                      <a:pt x="125" y="1765013"/>
                      <a:pt x="0" y="1792980"/>
                    </a:cubicBezTo>
                    <a:cubicBezTo>
                      <a:pt x="125" y="1820947"/>
                      <a:pt x="22832" y="1843553"/>
                      <a:pt x="50800" y="1843553"/>
                    </a:cubicBezTo>
                    <a:cubicBezTo>
                      <a:pt x="78768" y="1843553"/>
                      <a:pt x="101475" y="1820947"/>
                      <a:pt x="101600" y="1792980"/>
                    </a:cubicBezTo>
                    <a:close/>
                    <a:moveTo>
                      <a:pt x="39031" y="1778000"/>
                    </a:moveTo>
                    <a:lnTo>
                      <a:pt x="62569" y="1807960"/>
                    </a:lnTo>
                    <a:lnTo>
                      <a:pt x="2313009" y="29960"/>
                    </a:lnTo>
                    <a:lnTo>
                      <a:pt x="2289471" y="0"/>
                    </a:lnTo>
                    <a:close/>
                  </a:path>
                </a:pathLst>
              </a:custGeom>
              <a:solidFill>
                <a:srgbClr val="F9E9D0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3324860" y="3060927"/>
                <a:ext cx="2306624" cy="735597"/>
              </a:xfrm>
              <a:custGeom>
                <a:avLst/>
                <a:gdLst/>
                <a:ahLst/>
                <a:cxnLst/>
                <a:rect l="l" t="t" r="r" b="b"/>
                <a:pathLst>
                  <a:path w="2306624" h="735597">
                    <a:moveTo>
                      <a:pt x="101600" y="50573"/>
                    </a:moveTo>
                    <a:cubicBezTo>
                      <a:pt x="101475" y="22606"/>
                      <a:pt x="78768" y="0"/>
                      <a:pt x="50800" y="0"/>
                    </a:cubicBezTo>
                    <a:cubicBezTo>
                      <a:pt x="22832" y="0"/>
                      <a:pt x="125" y="22606"/>
                      <a:pt x="0" y="50573"/>
                    </a:cubicBezTo>
                    <a:cubicBezTo>
                      <a:pt x="125" y="78540"/>
                      <a:pt x="22832" y="101146"/>
                      <a:pt x="50800" y="101146"/>
                    </a:cubicBezTo>
                    <a:cubicBezTo>
                      <a:pt x="78768" y="101146"/>
                      <a:pt x="101475" y="78540"/>
                      <a:pt x="101600" y="50573"/>
                    </a:cubicBezTo>
                    <a:close/>
                    <a:moveTo>
                      <a:pt x="56184" y="32300"/>
                    </a:moveTo>
                    <a:lnTo>
                      <a:pt x="45416" y="68846"/>
                    </a:lnTo>
                    <a:lnTo>
                      <a:pt x="2295856" y="735597"/>
                    </a:lnTo>
                    <a:lnTo>
                      <a:pt x="2306623" y="699050"/>
                    </a:lnTo>
                    <a:close/>
                  </a:path>
                </a:pathLst>
              </a:custGeom>
              <a:solidFill>
                <a:srgbClr val="F9E9D0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5575300" y="1098924"/>
                <a:ext cx="2315765" cy="2729899"/>
              </a:xfrm>
              <a:custGeom>
                <a:avLst/>
                <a:gdLst/>
                <a:ahLst/>
                <a:cxnLst/>
                <a:rect l="l" t="t" r="r" b="b"/>
                <a:pathLst>
                  <a:path w="2315765" h="2729899">
                    <a:moveTo>
                      <a:pt x="101600" y="2679326"/>
                    </a:moveTo>
                    <a:cubicBezTo>
                      <a:pt x="101475" y="2651359"/>
                      <a:pt x="78768" y="2628753"/>
                      <a:pt x="50800" y="2628753"/>
                    </a:cubicBezTo>
                    <a:cubicBezTo>
                      <a:pt x="22832" y="2628753"/>
                      <a:pt x="125" y="2651359"/>
                      <a:pt x="0" y="2679326"/>
                    </a:cubicBezTo>
                    <a:cubicBezTo>
                      <a:pt x="125" y="2707293"/>
                      <a:pt x="22832" y="2729899"/>
                      <a:pt x="50800" y="2729899"/>
                    </a:cubicBezTo>
                    <a:cubicBezTo>
                      <a:pt x="78768" y="2729899"/>
                      <a:pt x="101475" y="2707293"/>
                      <a:pt x="101600" y="2679326"/>
                    </a:cubicBezTo>
                    <a:close/>
                    <a:moveTo>
                      <a:pt x="36275" y="2667000"/>
                    </a:moveTo>
                    <a:lnTo>
                      <a:pt x="65325" y="2691652"/>
                    </a:lnTo>
                    <a:lnTo>
                      <a:pt x="2315765" y="24652"/>
                    </a:lnTo>
                    <a:lnTo>
                      <a:pt x="2286715" y="0"/>
                    </a:lnTo>
                    <a:close/>
                  </a:path>
                </a:pathLst>
              </a:custGeom>
              <a:solidFill>
                <a:srgbClr val="F9E9D0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7825740" y="838427"/>
                <a:ext cx="2352040" cy="323397"/>
              </a:xfrm>
              <a:custGeom>
                <a:avLst/>
                <a:gdLst/>
                <a:ahLst/>
                <a:cxnLst/>
                <a:rect l="l" t="t" r="r" b="b"/>
                <a:pathLst>
                  <a:path w="2352040" h="323397">
                    <a:moveTo>
                      <a:pt x="101600" y="272823"/>
                    </a:moveTo>
                    <a:cubicBezTo>
                      <a:pt x="101475" y="244856"/>
                      <a:pt x="78767" y="222250"/>
                      <a:pt x="50800" y="222250"/>
                    </a:cubicBezTo>
                    <a:cubicBezTo>
                      <a:pt x="22833" y="222250"/>
                      <a:pt x="125" y="244856"/>
                      <a:pt x="0" y="272823"/>
                    </a:cubicBezTo>
                    <a:cubicBezTo>
                      <a:pt x="125" y="300790"/>
                      <a:pt x="22833" y="323396"/>
                      <a:pt x="50800" y="323396"/>
                    </a:cubicBezTo>
                    <a:cubicBezTo>
                      <a:pt x="78767" y="323396"/>
                      <a:pt x="101475" y="300790"/>
                      <a:pt x="101600" y="272823"/>
                    </a:cubicBezTo>
                    <a:close/>
                    <a:moveTo>
                      <a:pt x="48938" y="253864"/>
                    </a:moveTo>
                    <a:lnTo>
                      <a:pt x="52662" y="291782"/>
                    </a:lnTo>
                    <a:lnTo>
                      <a:pt x="2303101" y="69532"/>
                    </a:lnTo>
                    <a:lnTo>
                      <a:pt x="2299378" y="31614"/>
                    </a:lnTo>
                    <a:close/>
                    <a:moveTo>
                      <a:pt x="2352040" y="50573"/>
                    </a:moveTo>
                    <a:cubicBezTo>
                      <a:pt x="2351916" y="22606"/>
                      <a:pt x="2329208" y="0"/>
                      <a:pt x="2301240" y="0"/>
                    </a:cubicBezTo>
                    <a:cubicBezTo>
                      <a:pt x="2273273" y="0"/>
                      <a:pt x="2250565" y="22606"/>
                      <a:pt x="2250440" y="50573"/>
                    </a:cubicBezTo>
                    <a:cubicBezTo>
                      <a:pt x="2250565" y="78540"/>
                      <a:pt x="2273273" y="101146"/>
                      <a:pt x="2301240" y="101146"/>
                    </a:cubicBezTo>
                    <a:cubicBezTo>
                      <a:pt x="2329208" y="101146"/>
                      <a:pt x="2351916" y="78540"/>
                      <a:pt x="2352040" y="50573"/>
                    </a:cubicBezTo>
                    <a:close/>
                  </a:path>
                </a:pathLst>
              </a:custGeom>
              <a:solidFill>
                <a:srgbClr val="F9E9D0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1074420" y="6172427"/>
                <a:ext cx="2303102" cy="291782"/>
              </a:xfrm>
              <a:custGeom>
                <a:avLst/>
                <a:gdLst/>
                <a:ahLst/>
                <a:cxnLst/>
                <a:rect l="l" t="t" r="r" b="b"/>
                <a:pathLst>
                  <a:path w="2303102" h="291782">
                    <a:moveTo>
                      <a:pt x="101600" y="50573"/>
                    </a:moveTo>
                    <a:cubicBezTo>
                      <a:pt x="101475" y="22606"/>
                      <a:pt x="78768" y="0"/>
                      <a:pt x="50800" y="0"/>
                    </a:cubicBezTo>
                    <a:cubicBezTo>
                      <a:pt x="22832" y="0"/>
                      <a:pt x="125" y="22606"/>
                      <a:pt x="0" y="50573"/>
                    </a:cubicBezTo>
                    <a:cubicBezTo>
                      <a:pt x="125" y="78540"/>
                      <a:pt x="22832" y="101146"/>
                      <a:pt x="50800" y="101146"/>
                    </a:cubicBezTo>
                    <a:cubicBezTo>
                      <a:pt x="78768" y="101146"/>
                      <a:pt x="101475" y="78540"/>
                      <a:pt x="101600" y="50573"/>
                    </a:cubicBezTo>
                    <a:close/>
                    <a:moveTo>
                      <a:pt x="52662" y="31614"/>
                    </a:moveTo>
                    <a:lnTo>
                      <a:pt x="48938" y="69532"/>
                    </a:lnTo>
                    <a:lnTo>
                      <a:pt x="2299378" y="291782"/>
                    </a:lnTo>
                    <a:lnTo>
                      <a:pt x="2303102" y="253864"/>
                    </a:lnTo>
                    <a:close/>
                  </a:path>
                </a:pathLst>
              </a:custGeom>
              <a:solidFill>
                <a:srgbClr val="26161F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3324860" y="3322544"/>
                <a:ext cx="2316646" cy="3173279"/>
              </a:xfrm>
              <a:custGeom>
                <a:avLst/>
                <a:gdLst/>
                <a:ahLst/>
                <a:cxnLst/>
                <a:rect l="l" t="t" r="r" b="b"/>
                <a:pathLst>
                  <a:path w="2316646" h="3173279">
                    <a:moveTo>
                      <a:pt x="101600" y="3122706"/>
                    </a:moveTo>
                    <a:cubicBezTo>
                      <a:pt x="101475" y="3094739"/>
                      <a:pt x="78768" y="3072133"/>
                      <a:pt x="50800" y="3072133"/>
                    </a:cubicBezTo>
                    <a:cubicBezTo>
                      <a:pt x="22832" y="3072133"/>
                      <a:pt x="125" y="3094739"/>
                      <a:pt x="0" y="3122706"/>
                    </a:cubicBezTo>
                    <a:cubicBezTo>
                      <a:pt x="125" y="3150673"/>
                      <a:pt x="22832" y="3173279"/>
                      <a:pt x="50800" y="3173279"/>
                    </a:cubicBezTo>
                    <a:cubicBezTo>
                      <a:pt x="78768" y="3173279"/>
                      <a:pt x="101475" y="3150673"/>
                      <a:pt x="101600" y="3122706"/>
                    </a:cubicBezTo>
                    <a:close/>
                    <a:moveTo>
                      <a:pt x="35394" y="3111500"/>
                    </a:moveTo>
                    <a:lnTo>
                      <a:pt x="66206" y="3133912"/>
                    </a:lnTo>
                    <a:lnTo>
                      <a:pt x="2316646" y="22412"/>
                    </a:lnTo>
                    <a:lnTo>
                      <a:pt x="2285834" y="0"/>
                    </a:lnTo>
                    <a:close/>
                  </a:path>
                </a:pathLst>
              </a:custGeom>
              <a:solidFill>
                <a:srgbClr val="26161F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5575300" y="2427019"/>
                <a:ext cx="2308205" cy="957304"/>
              </a:xfrm>
              <a:custGeom>
                <a:avLst/>
                <a:gdLst/>
                <a:ahLst/>
                <a:cxnLst/>
                <a:rect l="l" t="t" r="r" b="b"/>
                <a:pathLst>
                  <a:path w="2308205" h="957304">
                    <a:moveTo>
                      <a:pt x="101600" y="906731"/>
                    </a:moveTo>
                    <a:cubicBezTo>
                      <a:pt x="101475" y="878764"/>
                      <a:pt x="78768" y="856158"/>
                      <a:pt x="50800" y="856158"/>
                    </a:cubicBezTo>
                    <a:cubicBezTo>
                      <a:pt x="22832" y="856158"/>
                      <a:pt x="125" y="878764"/>
                      <a:pt x="0" y="906731"/>
                    </a:cubicBezTo>
                    <a:cubicBezTo>
                      <a:pt x="125" y="934698"/>
                      <a:pt x="22832" y="957304"/>
                      <a:pt x="50800" y="957304"/>
                    </a:cubicBezTo>
                    <a:cubicBezTo>
                      <a:pt x="78768" y="957304"/>
                      <a:pt x="101475" y="934698"/>
                      <a:pt x="101600" y="906731"/>
                    </a:cubicBezTo>
                    <a:close/>
                    <a:moveTo>
                      <a:pt x="43835" y="889000"/>
                    </a:moveTo>
                    <a:lnTo>
                      <a:pt x="57765" y="924462"/>
                    </a:lnTo>
                    <a:lnTo>
                      <a:pt x="2308205" y="35462"/>
                    </a:lnTo>
                    <a:lnTo>
                      <a:pt x="2294275" y="0"/>
                    </a:lnTo>
                    <a:close/>
                  </a:path>
                </a:pathLst>
              </a:custGeom>
              <a:solidFill>
                <a:srgbClr val="26161F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7825740" y="1949677"/>
                <a:ext cx="2352040" cy="545647"/>
              </a:xfrm>
              <a:custGeom>
                <a:avLst/>
                <a:gdLst/>
                <a:ahLst/>
                <a:cxnLst/>
                <a:rect l="l" t="t" r="r" b="b"/>
                <a:pathLst>
                  <a:path w="2352040" h="545647">
                    <a:moveTo>
                      <a:pt x="101600" y="495073"/>
                    </a:moveTo>
                    <a:cubicBezTo>
                      <a:pt x="101475" y="467106"/>
                      <a:pt x="78767" y="444500"/>
                      <a:pt x="50800" y="444500"/>
                    </a:cubicBezTo>
                    <a:cubicBezTo>
                      <a:pt x="22833" y="444500"/>
                      <a:pt x="125" y="467106"/>
                      <a:pt x="0" y="495073"/>
                    </a:cubicBezTo>
                    <a:cubicBezTo>
                      <a:pt x="125" y="523040"/>
                      <a:pt x="22833" y="545646"/>
                      <a:pt x="50800" y="545646"/>
                    </a:cubicBezTo>
                    <a:cubicBezTo>
                      <a:pt x="78767" y="545646"/>
                      <a:pt x="101475" y="523040"/>
                      <a:pt x="101600" y="495073"/>
                    </a:cubicBezTo>
                    <a:close/>
                    <a:moveTo>
                      <a:pt x="47128" y="476380"/>
                    </a:moveTo>
                    <a:lnTo>
                      <a:pt x="54471" y="513766"/>
                    </a:lnTo>
                    <a:lnTo>
                      <a:pt x="2304911" y="69266"/>
                    </a:lnTo>
                    <a:lnTo>
                      <a:pt x="2297568" y="31880"/>
                    </a:lnTo>
                    <a:close/>
                    <a:moveTo>
                      <a:pt x="2352040" y="50573"/>
                    </a:moveTo>
                    <a:cubicBezTo>
                      <a:pt x="2351916" y="22606"/>
                      <a:pt x="2329208" y="0"/>
                      <a:pt x="2301240" y="0"/>
                    </a:cubicBezTo>
                    <a:cubicBezTo>
                      <a:pt x="2273273" y="0"/>
                      <a:pt x="2250565" y="22606"/>
                      <a:pt x="2250440" y="50573"/>
                    </a:cubicBezTo>
                    <a:cubicBezTo>
                      <a:pt x="2250565" y="78540"/>
                      <a:pt x="2273273" y="101146"/>
                      <a:pt x="2301240" y="101146"/>
                    </a:cubicBezTo>
                    <a:cubicBezTo>
                      <a:pt x="2329208" y="101146"/>
                      <a:pt x="2351916" y="78540"/>
                      <a:pt x="2352040" y="50573"/>
                    </a:cubicBezTo>
                    <a:close/>
                  </a:path>
                </a:pathLst>
              </a:custGeom>
              <a:solidFill>
                <a:srgbClr val="26161F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1074420" y="5322253"/>
                <a:ext cx="2316237" cy="2951571"/>
              </a:xfrm>
              <a:custGeom>
                <a:avLst/>
                <a:gdLst/>
                <a:ahLst/>
                <a:cxnLst/>
                <a:rect l="l" t="t" r="r" b="b"/>
                <a:pathLst>
                  <a:path w="2316237" h="2951571">
                    <a:moveTo>
                      <a:pt x="101600" y="2900997"/>
                    </a:moveTo>
                    <a:cubicBezTo>
                      <a:pt x="101475" y="2873030"/>
                      <a:pt x="78768" y="2850423"/>
                      <a:pt x="50800" y="2850423"/>
                    </a:cubicBezTo>
                    <a:cubicBezTo>
                      <a:pt x="22832" y="2850423"/>
                      <a:pt x="125" y="2873030"/>
                      <a:pt x="0" y="2900997"/>
                    </a:cubicBezTo>
                    <a:cubicBezTo>
                      <a:pt x="125" y="2928964"/>
                      <a:pt x="22832" y="2951571"/>
                      <a:pt x="50800" y="2951571"/>
                    </a:cubicBezTo>
                    <a:cubicBezTo>
                      <a:pt x="78768" y="2951571"/>
                      <a:pt x="101475" y="2928964"/>
                      <a:pt x="101600" y="2900997"/>
                    </a:cubicBezTo>
                    <a:close/>
                    <a:moveTo>
                      <a:pt x="35803" y="2889250"/>
                    </a:moveTo>
                    <a:lnTo>
                      <a:pt x="65797" y="2912744"/>
                    </a:lnTo>
                    <a:lnTo>
                      <a:pt x="2316237" y="23494"/>
                    </a:lnTo>
                    <a:lnTo>
                      <a:pt x="2286243" y="0"/>
                    </a:lnTo>
                    <a:close/>
                  </a:path>
                </a:pathLst>
              </a:custGeom>
              <a:solidFill>
                <a:srgbClr val="F9E9D0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3324860" y="4205650"/>
                <a:ext cx="2309637" cy="1178923"/>
              </a:xfrm>
              <a:custGeom>
                <a:avLst/>
                <a:gdLst/>
                <a:ahLst/>
                <a:cxnLst/>
                <a:rect l="l" t="t" r="r" b="b"/>
                <a:pathLst>
                  <a:path w="2309637" h="1178923">
                    <a:moveTo>
                      <a:pt x="101600" y="1128350"/>
                    </a:moveTo>
                    <a:cubicBezTo>
                      <a:pt x="101475" y="1100383"/>
                      <a:pt x="78768" y="1077777"/>
                      <a:pt x="50800" y="1077777"/>
                    </a:cubicBezTo>
                    <a:cubicBezTo>
                      <a:pt x="22832" y="1077777"/>
                      <a:pt x="125" y="1100383"/>
                      <a:pt x="0" y="1128350"/>
                    </a:cubicBezTo>
                    <a:cubicBezTo>
                      <a:pt x="125" y="1156317"/>
                      <a:pt x="22832" y="1178923"/>
                      <a:pt x="50800" y="1178923"/>
                    </a:cubicBezTo>
                    <a:cubicBezTo>
                      <a:pt x="78768" y="1178923"/>
                      <a:pt x="101475" y="1156317"/>
                      <a:pt x="101600" y="1128350"/>
                    </a:cubicBezTo>
                    <a:close/>
                    <a:moveTo>
                      <a:pt x="42403" y="1111250"/>
                    </a:moveTo>
                    <a:lnTo>
                      <a:pt x="59196" y="1145450"/>
                    </a:lnTo>
                    <a:lnTo>
                      <a:pt x="2309636" y="34200"/>
                    </a:lnTo>
                    <a:lnTo>
                      <a:pt x="2292844" y="0"/>
                    </a:lnTo>
                    <a:close/>
                  </a:path>
                </a:pathLst>
              </a:custGeom>
              <a:solidFill>
                <a:srgbClr val="F9E9D0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5575300" y="4172177"/>
                <a:ext cx="2304911" cy="513766"/>
              </a:xfrm>
              <a:custGeom>
                <a:avLst/>
                <a:gdLst/>
                <a:ahLst/>
                <a:cxnLst/>
                <a:rect l="l" t="t" r="r" b="b"/>
                <a:pathLst>
                  <a:path w="2304911" h="513766">
                    <a:moveTo>
                      <a:pt x="101600" y="50573"/>
                    </a:moveTo>
                    <a:cubicBezTo>
                      <a:pt x="101475" y="22606"/>
                      <a:pt x="78768" y="0"/>
                      <a:pt x="50800" y="0"/>
                    </a:cubicBezTo>
                    <a:cubicBezTo>
                      <a:pt x="22832" y="0"/>
                      <a:pt x="125" y="22606"/>
                      <a:pt x="0" y="50573"/>
                    </a:cubicBezTo>
                    <a:cubicBezTo>
                      <a:pt x="125" y="78540"/>
                      <a:pt x="22832" y="101146"/>
                      <a:pt x="50800" y="101146"/>
                    </a:cubicBezTo>
                    <a:cubicBezTo>
                      <a:pt x="78768" y="101146"/>
                      <a:pt x="101475" y="78540"/>
                      <a:pt x="101600" y="50573"/>
                    </a:cubicBezTo>
                    <a:close/>
                    <a:moveTo>
                      <a:pt x="54471" y="31880"/>
                    </a:moveTo>
                    <a:lnTo>
                      <a:pt x="47129" y="69266"/>
                    </a:lnTo>
                    <a:lnTo>
                      <a:pt x="2297568" y="513766"/>
                    </a:lnTo>
                    <a:lnTo>
                      <a:pt x="2304911" y="476380"/>
                    </a:lnTo>
                    <a:close/>
                  </a:path>
                </a:pathLst>
              </a:custGeom>
              <a:solidFill>
                <a:srgbClr val="F9E9D0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7825740" y="171677"/>
                <a:ext cx="2352040" cy="4546147"/>
              </a:xfrm>
              <a:custGeom>
                <a:avLst/>
                <a:gdLst/>
                <a:ahLst/>
                <a:cxnLst/>
                <a:rect l="l" t="t" r="r" b="b"/>
                <a:pathLst>
                  <a:path w="2352040" h="4546147">
                    <a:moveTo>
                      <a:pt x="101600" y="4495573"/>
                    </a:moveTo>
                    <a:cubicBezTo>
                      <a:pt x="101475" y="4467606"/>
                      <a:pt x="78767" y="4445000"/>
                      <a:pt x="50800" y="4445000"/>
                    </a:cubicBezTo>
                    <a:cubicBezTo>
                      <a:pt x="22833" y="4445000"/>
                      <a:pt x="125" y="4467606"/>
                      <a:pt x="0" y="4495573"/>
                    </a:cubicBezTo>
                    <a:cubicBezTo>
                      <a:pt x="125" y="4523540"/>
                      <a:pt x="22833" y="4546146"/>
                      <a:pt x="50800" y="4546146"/>
                    </a:cubicBezTo>
                    <a:cubicBezTo>
                      <a:pt x="78767" y="4546146"/>
                      <a:pt x="101475" y="4523540"/>
                      <a:pt x="101600" y="4495573"/>
                    </a:cubicBezTo>
                    <a:close/>
                    <a:moveTo>
                      <a:pt x="33824" y="4486930"/>
                    </a:moveTo>
                    <a:lnTo>
                      <a:pt x="67777" y="4504216"/>
                    </a:lnTo>
                    <a:lnTo>
                      <a:pt x="2318216" y="59216"/>
                    </a:lnTo>
                    <a:lnTo>
                      <a:pt x="2284264" y="41930"/>
                    </a:lnTo>
                    <a:close/>
                    <a:moveTo>
                      <a:pt x="2352040" y="50573"/>
                    </a:moveTo>
                    <a:cubicBezTo>
                      <a:pt x="2351916" y="22606"/>
                      <a:pt x="2329208" y="0"/>
                      <a:pt x="2301240" y="0"/>
                    </a:cubicBezTo>
                    <a:cubicBezTo>
                      <a:pt x="2273273" y="0"/>
                      <a:pt x="2250565" y="22606"/>
                      <a:pt x="2250440" y="50573"/>
                    </a:cubicBezTo>
                    <a:cubicBezTo>
                      <a:pt x="2250565" y="78540"/>
                      <a:pt x="2273273" y="101146"/>
                      <a:pt x="2301240" y="101146"/>
                    </a:cubicBezTo>
                    <a:cubicBezTo>
                      <a:pt x="2329208" y="101146"/>
                      <a:pt x="2351916" y="78540"/>
                      <a:pt x="2352040" y="50573"/>
                    </a:cubicBezTo>
                    <a:close/>
                  </a:path>
                </a:pathLst>
              </a:custGeom>
              <a:solidFill>
                <a:srgbClr val="F9E9D0"/>
              </a:solidFill>
            </p:spPr>
          </p:sp>
        </p:grpSp>
      </p:grpSp>
      <p:sp>
        <p:nvSpPr>
          <p:cNvPr id="31" name="TextBox 31"/>
          <p:cNvSpPr txBox="1"/>
          <p:nvPr/>
        </p:nvSpPr>
        <p:spPr>
          <a:xfrm>
            <a:off x="8874772" y="1273175"/>
            <a:ext cx="7984478" cy="1845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0"/>
              </a:lnSpc>
            </a:pPr>
            <a:r>
              <a:rPr lang="en-US" sz="2300" spc="69">
                <a:solidFill>
                  <a:srgbClr val="F9E9D0"/>
                </a:solidFill>
                <a:latin typeface="Glacial Indifference"/>
              </a:rPr>
              <a:t>"The identity data of magistrates and members of the judiciary cannot be reused with the purpose or effect of evaluating, analysing, comparing or predicting their actual or alleged professional practices."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152088" y="8845885"/>
            <a:ext cx="1152777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500" i="1">
                <a:solidFill>
                  <a:srgbClr val="26161F"/>
                </a:solidFill>
                <a:latin typeface="Playfair Display Black"/>
              </a:rPr>
              <a:t>Implications?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9E9D0"/>
                </a:solidFill>
                <a:latin typeface="Neuton Regular"/>
              </a:rPr>
              <a:t>Collier &amp; Kilgore | MAALL 2019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8135" y="571500"/>
            <a:ext cx="17071731" cy="6086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3" name="AutoShape 3"/>
          <p:cNvSpPr/>
          <p:nvPr/>
        </p:nvSpPr>
        <p:spPr>
          <a:xfrm>
            <a:off x="608135" y="9654633"/>
            <a:ext cx="17071731" cy="60867"/>
          </a:xfrm>
          <a:prstGeom prst="rect">
            <a:avLst/>
          </a:prstGeom>
          <a:solidFill>
            <a:srgbClr val="A30052"/>
          </a:solidFill>
        </p:spPr>
      </p:sp>
      <p:grpSp>
        <p:nvGrpSpPr>
          <p:cNvPr id="4" name="Group 4"/>
          <p:cNvGrpSpPr/>
          <p:nvPr/>
        </p:nvGrpSpPr>
        <p:grpSpPr>
          <a:xfrm>
            <a:off x="4427861" y="5524500"/>
            <a:ext cx="9432278" cy="1933575"/>
            <a:chOff x="0" y="0"/>
            <a:chExt cx="12576371" cy="2578100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12576371" cy="1419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7000" i="1" spc="-70">
                  <a:solidFill>
                    <a:srgbClr val="F9E9D0"/>
                  </a:solidFill>
                  <a:latin typeface="Playfair Display Black"/>
                </a:rPr>
                <a:t>Disenfranchisement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857375"/>
              <a:ext cx="12576371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 i="1">
                  <a:solidFill>
                    <a:srgbClr val="F9E9D0"/>
                  </a:solidFill>
                  <a:latin typeface="Playfair Display Black"/>
                </a:rPr>
                <a:t>Whose voices are being stifled?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94860" y="1816486"/>
            <a:ext cx="9115107" cy="33270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9E9D0"/>
                </a:solidFill>
                <a:latin typeface="Neuton Regular"/>
              </a:rPr>
              <a:t>Collier &amp; Kilgore | MAALL 2019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59987" y="2103607"/>
            <a:ext cx="7399313" cy="6079787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3" name="AutoShape 3"/>
          <p:cNvSpPr/>
          <p:nvPr/>
        </p:nvSpPr>
        <p:spPr>
          <a:xfrm>
            <a:off x="10325393" y="2613194"/>
            <a:ext cx="6468501" cy="5324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4" name="TextBox 4"/>
          <p:cNvSpPr txBox="1"/>
          <p:nvPr/>
        </p:nvSpPr>
        <p:spPr>
          <a:xfrm>
            <a:off x="10577054" y="4419600"/>
            <a:ext cx="5965178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i="1" spc="-48">
                <a:solidFill>
                  <a:srgbClr val="26161F"/>
                </a:solidFill>
                <a:latin typeface="Playfair Display Black"/>
              </a:rPr>
              <a:t>Who is being hurt by the problems in AI?</a:t>
            </a:r>
          </a:p>
        </p:txBody>
      </p:sp>
      <p:sp>
        <p:nvSpPr>
          <p:cNvPr id="5" name="AutoShape 5"/>
          <p:cNvSpPr/>
          <p:nvPr/>
        </p:nvSpPr>
        <p:spPr>
          <a:xfrm>
            <a:off x="10325393" y="7620559"/>
            <a:ext cx="6468501" cy="5324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6" name="AutoShape 6"/>
          <p:cNvSpPr/>
          <p:nvPr/>
        </p:nvSpPr>
        <p:spPr>
          <a:xfrm>
            <a:off x="1028700" y="2103607"/>
            <a:ext cx="7399313" cy="6079787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7" name="AutoShape 7"/>
          <p:cNvSpPr/>
          <p:nvPr/>
        </p:nvSpPr>
        <p:spPr>
          <a:xfrm>
            <a:off x="1494106" y="2613194"/>
            <a:ext cx="6468501" cy="5324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8" name="TextBox 8"/>
          <p:cNvSpPr txBox="1"/>
          <p:nvPr/>
        </p:nvSpPr>
        <p:spPr>
          <a:xfrm>
            <a:off x="1745768" y="4419600"/>
            <a:ext cx="5965178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i="1" spc="-48">
                <a:solidFill>
                  <a:srgbClr val="26161F"/>
                </a:solidFill>
                <a:latin typeface="Playfair Display Black"/>
              </a:rPr>
              <a:t>Who is using/creating AI?</a:t>
            </a:r>
          </a:p>
        </p:txBody>
      </p:sp>
      <p:sp>
        <p:nvSpPr>
          <p:cNvPr id="9" name="AutoShape 9"/>
          <p:cNvSpPr/>
          <p:nvPr/>
        </p:nvSpPr>
        <p:spPr>
          <a:xfrm>
            <a:off x="1494106" y="7620559"/>
            <a:ext cx="6468501" cy="5324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10" name="AutoShape 10"/>
          <p:cNvSpPr/>
          <p:nvPr/>
        </p:nvSpPr>
        <p:spPr>
          <a:xfrm>
            <a:off x="608135" y="9654633"/>
            <a:ext cx="17071731" cy="6086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11" name="AutoShape 11"/>
          <p:cNvSpPr/>
          <p:nvPr/>
        </p:nvSpPr>
        <p:spPr>
          <a:xfrm>
            <a:off x="608135" y="571500"/>
            <a:ext cx="17071731" cy="6086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12" name="TextBox 12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9E9D0"/>
                </a:solidFill>
                <a:latin typeface="Neuton Regular"/>
              </a:rPr>
              <a:t>Collier &amp; Kilgore | MAALL 2019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33450"/>
            <a:ext cx="14965143" cy="3349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416"/>
              </a:lnSpc>
            </a:pPr>
            <a:r>
              <a:rPr lang="en-US" sz="10400" i="0" spc="592" dirty="0">
                <a:solidFill>
                  <a:srgbClr val="A30052"/>
                </a:solidFill>
                <a:latin typeface="Glacial Indifference"/>
              </a:rPr>
              <a:t>AI is not biased...</a:t>
            </a:r>
          </a:p>
          <a:p>
            <a:pPr marL="0" lvl="0" indent="0" algn="l">
              <a:lnSpc>
                <a:spcPts val="13416"/>
              </a:lnSpc>
            </a:pPr>
            <a:r>
              <a:rPr lang="en-US" sz="10400" i="0" spc="592" dirty="0">
                <a:solidFill>
                  <a:srgbClr val="A30052"/>
                </a:solidFill>
                <a:latin typeface="Glacial Indifference"/>
              </a:rPr>
              <a:t>It's a scapegoat.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9E9D0"/>
                </a:solidFill>
                <a:latin typeface="Neuton Regular"/>
              </a:rPr>
              <a:t>Collier &amp; Kilgore | MAALL 2019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33450"/>
            <a:ext cx="14965143" cy="3366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416"/>
              </a:lnSpc>
            </a:pPr>
            <a:r>
              <a:rPr lang="en-US" sz="10400" i="0" spc="592" dirty="0">
                <a:solidFill>
                  <a:srgbClr val="A30052"/>
                </a:solidFill>
                <a:latin typeface="Glacial Indifference"/>
              </a:rPr>
              <a:t>AI is not biased...</a:t>
            </a:r>
          </a:p>
          <a:p>
            <a:pPr marL="0" lvl="0" indent="0" algn="l">
              <a:lnSpc>
                <a:spcPts val="13416"/>
              </a:lnSpc>
            </a:pPr>
            <a:r>
              <a:rPr lang="en-US" sz="10400" i="0" spc="592" dirty="0">
                <a:solidFill>
                  <a:srgbClr val="A30052"/>
                </a:solidFill>
                <a:latin typeface="Glacial Indifference"/>
              </a:rPr>
              <a:t>It's a scapegoat.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414807">
            <a:off x="3155660" y="-628461"/>
            <a:ext cx="10711223" cy="1071122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9E9D0"/>
                </a:solidFill>
                <a:latin typeface="Neuton Regular"/>
              </a:rPr>
              <a:t>Collier &amp; Kilgore | MAALL 2019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8135" y="571500"/>
            <a:ext cx="17071731" cy="6086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3" name="AutoShape 3"/>
          <p:cNvSpPr/>
          <p:nvPr/>
        </p:nvSpPr>
        <p:spPr>
          <a:xfrm>
            <a:off x="608135" y="9654633"/>
            <a:ext cx="17071731" cy="6086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1358900"/>
            <a:ext cx="6441428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 i="1" spc="-70" dirty="0">
                <a:solidFill>
                  <a:srgbClr val="F9E9D0"/>
                </a:solidFill>
                <a:latin typeface="Playfair Display Black"/>
              </a:rPr>
              <a:t>AI is Necessary.</a:t>
            </a:r>
          </a:p>
        </p:txBody>
      </p:sp>
      <p:sp>
        <p:nvSpPr>
          <p:cNvPr id="5" name="AutoShape 5"/>
          <p:cNvSpPr/>
          <p:nvPr/>
        </p:nvSpPr>
        <p:spPr>
          <a:xfrm>
            <a:off x="7470128" y="1368425"/>
            <a:ext cx="9475215" cy="7658235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6" name="TextBox 6"/>
          <p:cNvSpPr txBox="1"/>
          <p:nvPr/>
        </p:nvSpPr>
        <p:spPr>
          <a:xfrm>
            <a:off x="8140632" y="2311400"/>
            <a:ext cx="8134208" cy="533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0"/>
              </a:lnSpc>
            </a:pPr>
            <a:r>
              <a:rPr lang="en-US" sz="2943" spc="441">
                <a:solidFill>
                  <a:srgbClr val="A30052"/>
                </a:solidFill>
                <a:latin typeface="Glacial Indifference"/>
              </a:rPr>
              <a:t>JUDICIAL OPINIONS.</a:t>
            </a:r>
          </a:p>
          <a:p>
            <a:pPr algn="l">
              <a:lnSpc>
                <a:spcPts val="4710"/>
              </a:lnSpc>
            </a:pPr>
            <a:endParaRPr lang="en-US" sz="2943" spc="441">
              <a:solidFill>
                <a:srgbClr val="A30052"/>
              </a:solidFill>
              <a:latin typeface="Glacial Indifference"/>
            </a:endParaRPr>
          </a:p>
          <a:p>
            <a:pPr algn="l">
              <a:lnSpc>
                <a:spcPts val="4710"/>
              </a:lnSpc>
            </a:pPr>
            <a:r>
              <a:rPr lang="en-US" sz="2943" spc="441">
                <a:solidFill>
                  <a:srgbClr val="A30052"/>
                </a:solidFill>
                <a:latin typeface="Glacial Indifference"/>
              </a:rPr>
              <a:t>IT'S ALREADY BEING USED.</a:t>
            </a:r>
          </a:p>
          <a:p>
            <a:pPr algn="l">
              <a:lnSpc>
                <a:spcPts val="4710"/>
              </a:lnSpc>
            </a:pPr>
            <a:endParaRPr lang="en-US" sz="2943" spc="441">
              <a:solidFill>
                <a:srgbClr val="A30052"/>
              </a:solidFill>
              <a:latin typeface="Glacial Indifference"/>
            </a:endParaRPr>
          </a:p>
          <a:p>
            <a:pPr algn="l">
              <a:lnSpc>
                <a:spcPts val="4710"/>
              </a:lnSpc>
            </a:pPr>
            <a:r>
              <a:rPr lang="en-US" sz="2943" spc="441">
                <a:solidFill>
                  <a:srgbClr val="A30052"/>
                </a:solidFill>
                <a:latin typeface="Glacial Indifference"/>
              </a:rPr>
              <a:t>AVOIDANCE DOES NOT PROTECT US FROM BIAS.</a:t>
            </a:r>
          </a:p>
          <a:p>
            <a:pPr algn="l">
              <a:lnSpc>
                <a:spcPts val="4710"/>
              </a:lnSpc>
            </a:pPr>
            <a:endParaRPr lang="en-US" sz="2943" spc="441">
              <a:solidFill>
                <a:srgbClr val="A30052"/>
              </a:solidFill>
              <a:latin typeface="Glacial Indifference"/>
            </a:endParaRPr>
          </a:p>
          <a:p>
            <a:pPr algn="l">
              <a:lnSpc>
                <a:spcPts val="4710"/>
              </a:lnSpc>
            </a:pPr>
            <a:r>
              <a:rPr lang="en-US" sz="2943" spc="441">
                <a:solidFill>
                  <a:srgbClr val="A30052"/>
                </a:solidFill>
                <a:latin typeface="Glacial Indifference"/>
              </a:rPr>
              <a:t>USING AI CAN PROTECT US FROM HUMAN ERROR AND EXPOSE BIAS.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9E9D0"/>
                </a:solidFill>
                <a:latin typeface="Neuton Regular"/>
              </a:rPr>
              <a:t>Collier &amp; Kilgore | MAALL 2019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33450"/>
            <a:ext cx="14965143" cy="3366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416"/>
              </a:lnSpc>
            </a:pPr>
            <a:r>
              <a:rPr lang="en-US" sz="10400" i="0" spc="592" dirty="0">
                <a:solidFill>
                  <a:srgbClr val="A30052"/>
                </a:solidFill>
                <a:latin typeface="Glacial Indifference"/>
              </a:rPr>
              <a:t>AI is not biased...</a:t>
            </a:r>
          </a:p>
          <a:p>
            <a:pPr marL="0" lvl="0" indent="0" algn="l">
              <a:lnSpc>
                <a:spcPts val="13416"/>
              </a:lnSpc>
            </a:pPr>
            <a:r>
              <a:rPr lang="en-US" sz="10400" i="0" spc="592" dirty="0">
                <a:solidFill>
                  <a:srgbClr val="A30052"/>
                </a:solidFill>
                <a:latin typeface="Glacial Indifference"/>
              </a:rPr>
              <a:t>It's a scapegoat.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 rot="25683">
            <a:off x="11466726" y="3058043"/>
            <a:ext cx="6432886" cy="643288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9E9D0"/>
                </a:solidFill>
                <a:latin typeface="Neuton Regular"/>
              </a:rPr>
              <a:t>Collier &amp; Kilgore | MAALL 2019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8135" y="571500"/>
            <a:ext cx="17071731" cy="6086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3" name="AutoShape 3"/>
          <p:cNvSpPr/>
          <p:nvPr/>
        </p:nvSpPr>
        <p:spPr>
          <a:xfrm>
            <a:off x="608135" y="9654633"/>
            <a:ext cx="17071731" cy="6086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1358900"/>
            <a:ext cx="6441428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 i="1" spc="-70">
                <a:solidFill>
                  <a:srgbClr val="F9E9D0"/>
                </a:solidFill>
                <a:latin typeface="Playfair Display Black"/>
              </a:rPr>
              <a:t>Regulating Humans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417572" y="1275556"/>
            <a:ext cx="8841728" cy="7458869"/>
            <a:chOff x="0" y="-123825"/>
            <a:chExt cx="11788971" cy="9945158"/>
          </a:xfrm>
        </p:grpSpPr>
        <p:sp>
          <p:nvSpPr>
            <p:cNvPr id="6" name="TextBox 6"/>
            <p:cNvSpPr txBox="1"/>
            <p:nvPr/>
          </p:nvSpPr>
          <p:spPr>
            <a:xfrm>
              <a:off x="0" y="1756128"/>
              <a:ext cx="11788971" cy="552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23825"/>
              <a:ext cx="11788971" cy="174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20"/>
                </a:lnSpc>
              </a:pPr>
              <a:r>
                <a:rPr lang="en-US" sz="3200" spc="480" dirty="0">
                  <a:solidFill>
                    <a:srgbClr val="F9E9D0"/>
                  </a:solidFill>
                  <a:latin typeface="Glacial Indifference"/>
                </a:rPr>
                <a:t>AI EXPOSES THE BIASES THAT EXIST WITHIN THE </a:t>
              </a:r>
              <a:r>
                <a:rPr lang="en-US" sz="3200" spc="480" dirty="0" smtClean="0">
                  <a:solidFill>
                    <a:srgbClr val="F9E9D0"/>
                  </a:solidFill>
                  <a:latin typeface="Glacial Indifference"/>
                </a:rPr>
                <a:t>DATA.</a:t>
              </a:r>
              <a:endParaRPr lang="en-US" sz="3200" spc="480" dirty="0">
                <a:solidFill>
                  <a:srgbClr val="F9E9D0"/>
                </a:solidFill>
                <a:latin typeface="Glacial Indifference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200753"/>
              <a:ext cx="11788971" cy="2616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20"/>
                </a:lnSpc>
              </a:pPr>
              <a:r>
                <a:rPr lang="en-US" sz="3200" spc="480" dirty="0">
                  <a:solidFill>
                    <a:srgbClr val="F9E9D0"/>
                  </a:solidFill>
                  <a:latin typeface="Glacial Indifference"/>
                </a:rPr>
                <a:t>RESOLUTION COMES FROM REGULATING PEOPLE, NOT JUST REGULATING </a:t>
              </a:r>
              <a:r>
                <a:rPr lang="en-US" sz="3200" spc="480" dirty="0" smtClean="0">
                  <a:solidFill>
                    <a:srgbClr val="F9E9D0"/>
                  </a:solidFill>
                  <a:latin typeface="Glacial Indifference"/>
                </a:rPr>
                <a:t>AI.</a:t>
              </a:r>
              <a:endParaRPr lang="en-US" sz="3200" spc="480" dirty="0">
                <a:solidFill>
                  <a:srgbClr val="F9E9D0"/>
                </a:solidFill>
                <a:latin typeface="Glacial Indifference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268883"/>
              <a:ext cx="11788971" cy="552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388930"/>
              <a:ext cx="11788971" cy="174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20"/>
                </a:lnSpc>
              </a:pPr>
              <a:r>
                <a:rPr lang="en-US" sz="3200" spc="480" dirty="0">
                  <a:solidFill>
                    <a:srgbClr val="F9E9D0"/>
                  </a:solidFill>
                  <a:latin typeface="Glacial Indifference"/>
                </a:rPr>
                <a:t>INHERENT BIASES ARE EMBEDDED IN OUR </a:t>
              </a:r>
              <a:r>
                <a:rPr lang="en-US" sz="3200" spc="480" dirty="0" smtClean="0">
                  <a:solidFill>
                    <a:srgbClr val="F9E9D0"/>
                  </a:solidFill>
                  <a:latin typeface="Glacial Indifference"/>
                </a:rPr>
                <a:t>CULTURE.</a:t>
              </a:r>
              <a:endParaRPr lang="en-US" sz="3200" spc="480" dirty="0">
                <a:solidFill>
                  <a:srgbClr val="F9E9D0"/>
                </a:solidFill>
                <a:latin typeface="Glacial Indifference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9E9D0"/>
                </a:solidFill>
                <a:latin typeface="Neuton Regular"/>
              </a:rPr>
              <a:t>Collier &amp; Kilgore | MAALL 2019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0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253718" y="2408407"/>
            <a:ext cx="9780563" cy="5470187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3" name="AutoShape 3"/>
          <p:cNvSpPr/>
          <p:nvPr/>
        </p:nvSpPr>
        <p:spPr>
          <a:xfrm>
            <a:off x="4681025" y="3462751"/>
            <a:ext cx="8925951" cy="5324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4" name="AutoShape 4"/>
          <p:cNvSpPr/>
          <p:nvPr/>
        </p:nvSpPr>
        <p:spPr>
          <a:xfrm>
            <a:off x="4681025" y="6751953"/>
            <a:ext cx="8925951" cy="5324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5" name="TextBox 5"/>
          <p:cNvSpPr txBox="1"/>
          <p:nvPr/>
        </p:nvSpPr>
        <p:spPr>
          <a:xfrm>
            <a:off x="4681025" y="4076700"/>
            <a:ext cx="8670278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i="1" spc="-70">
                <a:solidFill>
                  <a:srgbClr val="26161F"/>
                </a:solidFill>
                <a:latin typeface="Playfair Display Black"/>
              </a:rPr>
              <a:t>Therefore...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08861" y="5343525"/>
            <a:ext cx="8670278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3200" spc="480" dirty="0">
                <a:solidFill>
                  <a:srgbClr val="A30052"/>
                </a:solidFill>
                <a:latin typeface="Glacial Indifference"/>
              </a:rPr>
              <a:t>AI IS HUMAN.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9E9D0"/>
                </a:solidFill>
                <a:latin typeface="Neuton Regular"/>
              </a:rPr>
              <a:t>Collier &amp; Kilgore | MAALL 2019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714100" y="2825492"/>
            <a:ext cx="2861973" cy="1975014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3" name="AutoShape 3"/>
          <p:cNvSpPr/>
          <p:nvPr/>
        </p:nvSpPr>
        <p:spPr>
          <a:xfrm>
            <a:off x="7050386" y="3282526"/>
            <a:ext cx="2550787" cy="1196102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4" name="TextBox 4"/>
          <p:cNvSpPr txBox="1"/>
          <p:nvPr/>
        </p:nvSpPr>
        <p:spPr>
          <a:xfrm>
            <a:off x="7374048" y="3464631"/>
            <a:ext cx="1903462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400" spc="105" dirty="0">
                <a:solidFill>
                  <a:srgbClr val="191919"/>
                </a:solidFill>
                <a:latin typeface="Glacial Indifference"/>
              </a:rPr>
              <a:t>People</a:t>
            </a:r>
          </a:p>
          <a:p>
            <a:pPr algn="ctr">
              <a:lnSpc>
                <a:spcPts val="2940"/>
              </a:lnSpc>
            </a:pPr>
            <a:r>
              <a:rPr lang="en-US" sz="2400" spc="105" dirty="0">
                <a:solidFill>
                  <a:srgbClr val="191919"/>
                </a:solidFill>
                <a:latin typeface="Glacial Indifference"/>
              </a:rPr>
              <a:t>are biased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26049" y="3327224"/>
            <a:ext cx="2850024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spc="160">
                <a:solidFill>
                  <a:srgbClr val="26161F"/>
                </a:solidFill>
                <a:latin typeface="Glacial Indifference"/>
              </a:rPr>
              <a:t>People create</a:t>
            </a:r>
          </a:p>
          <a:p>
            <a:pPr algn="ctr">
              <a:lnSpc>
                <a:spcPts val="3840"/>
              </a:lnSpc>
            </a:pPr>
            <a:r>
              <a:rPr lang="en-US" sz="3200" spc="160">
                <a:solidFill>
                  <a:srgbClr val="26161F"/>
                </a:solidFill>
                <a:latin typeface="Glacial Indifference"/>
              </a:rPr>
              <a:t>Algorithms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739096" y="990600"/>
            <a:ext cx="3520204" cy="1356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60"/>
              </a:lnSpc>
            </a:pPr>
            <a:r>
              <a:rPr lang="en-US" sz="4200" i="0" spc="126">
                <a:solidFill>
                  <a:srgbClr val="191919"/>
                </a:solidFill>
                <a:latin typeface="Playfair Display Black"/>
              </a:rPr>
              <a:t>Algorithm</a:t>
            </a:r>
          </a:p>
          <a:p>
            <a:pPr algn="r">
              <a:lnSpc>
                <a:spcPts val="5460"/>
              </a:lnSpc>
            </a:pPr>
            <a:r>
              <a:rPr lang="en-US" sz="4200" i="0" spc="126">
                <a:solidFill>
                  <a:srgbClr val="191919"/>
                </a:solidFill>
                <a:latin typeface="Playfair Display Black"/>
              </a:rPr>
              <a:t>Flowchart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3739096" y="2423840"/>
            <a:ext cx="3520204" cy="77844"/>
          </a:xfrm>
          <a:prstGeom prst="rect">
            <a:avLst/>
          </a:prstGeom>
          <a:solidFill>
            <a:srgbClr val="26161F"/>
          </a:solidFill>
        </p:spPr>
      </p:sp>
      <p:sp>
        <p:nvSpPr>
          <p:cNvPr id="17" name="AutoShape 17"/>
          <p:cNvSpPr/>
          <p:nvPr/>
        </p:nvSpPr>
        <p:spPr>
          <a:xfrm>
            <a:off x="11188310" y="3259010"/>
            <a:ext cx="2550787" cy="1196102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18" name="TextBox 18"/>
          <p:cNvSpPr txBox="1"/>
          <p:nvPr/>
        </p:nvSpPr>
        <p:spPr>
          <a:xfrm>
            <a:off x="11511972" y="3420569"/>
            <a:ext cx="1903462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400" spc="105" dirty="0">
                <a:solidFill>
                  <a:srgbClr val="191919"/>
                </a:solidFill>
                <a:latin typeface="Glacial Indifference"/>
              </a:rPr>
              <a:t>Algorithms </a:t>
            </a:r>
          </a:p>
          <a:p>
            <a:pPr algn="ctr">
              <a:lnSpc>
                <a:spcPts val="2940"/>
              </a:lnSpc>
            </a:pPr>
            <a:r>
              <a:rPr lang="en-US" sz="2400" spc="105" dirty="0">
                <a:solidFill>
                  <a:srgbClr val="191919"/>
                </a:solidFill>
                <a:latin typeface="Glacial Indifference"/>
              </a:rPr>
              <a:t>are biased</a:t>
            </a:r>
          </a:p>
        </p:txBody>
      </p:sp>
      <p:sp>
        <p:nvSpPr>
          <p:cNvPr id="19" name="AutoShape 19"/>
          <p:cNvSpPr/>
          <p:nvPr/>
        </p:nvSpPr>
        <p:spPr>
          <a:xfrm>
            <a:off x="11188310" y="6586921"/>
            <a:ext cx="2550787" cy="1196102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20" name="TextBox 20"/>
          <p:cNvSpPr txBox="1"/>
          <p:nvPr/>
        </p:nvSpPr>
        <p:spPr>
          <a:xfrm>
            <a:off x="11511972" y="6792542"/>
            <a:ext cx="2051628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400" spc="105" dirty="0">
                <a:solidFill>
                  <a:srgbClr val="191919"/>
                </a:solidFill>
                <a:latin typeface="Glacial Indifference"/>
              </a:rPr>
              <a:t>Perpetuates</a:t>
            </a:r>
          </a:p>
          <a:p>
            <a:pPr algn="ctr">
              <a:lnSpc>
                <a:spcPts val="2940"/>
              </a:lnSpc>
            </a:pPr>
            <a:r>
              <a:rPr lang="en-US" sz="2400" spc="105" dirty="0">
                <a:solidFill>
                  <a:srgbClr val="191919"/>
                </a:solidFill>
                <a:latin typeface="Glacial Indifference"/>
              </a:rPr>
              <a:t>Discrimination</a:t>
            </a:r>
          </a:p>
        </p:txBody>
      </p:sp>
      <p:sp>
        <p:nvSpPr>
          <p:cNvPr id="21" name="AutoShape 21"/>
          <p:cNvSpPr/>
          <p:nvPr/>
        </p:nvSpPr>
        <p:spPr>
          <a:xfrm>
            <a:off x="6658997" y="6586921"/>
            <a:ext cx="3501604" cy="1196102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22" name="TextBox 22"/>
          <p:cNvSpPr txBox="1"/>
          <p:nvPr/>
        </p:nvSpPr>
        <p:spPr>
          <a:xfrm>
            <a:off x="6984369" y="6978280"/>
            <a:ext cx="2864051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400" spc="105" dirty="0">
                <a:solidFill>
                  <a:srgbClr val="191919"/>
                </a:solidFill>
                <a:latin typeface="Glacial Indifference"/>
              </a:rPr>
              <a:t>Disenfranchisement</a:t>
            </a:r>
          </a:p>
        </p:txBody>
      </p:sp>
      <p:sp>
        <p:nvSpPr>
          <p:cNvPr id="26" name="AutoShape 26"/>
          <p:cNvSpPr/>
          <p:nvPr/>
        </p:nvSpPr>
        <p:spPr>
          <a:xfrm>
            <a:off x="2802115" y="6586921"/>
            <a:ext cx="2550787" cy="1196102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27" name="TextBox 27"/>
          <p:cNvSpPr txBox="1"/>
          <p:nvPr/>
        </p:nvSpPr>
        <p:spPr>
          <a:xfrm>
            <a:off x="2812163" y="6978280"/>
            <a:ext cx="2530690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105">
                <a:solidFill>
                  <a:srgbClr val="191919"/>
                </a:solidFill>
                <a:latin typeface="Glacial Indifference"/>
              </a:rPr>
              <a:t>Regulation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355838" y="2513072"/>
            <a:ext cx="190346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20">
                <a:solidFill>
                  <a:srgbClr val="191919"/>
                </a:solidFill>
                <a:latin typeface="Glacial Indifference"/>
              </a:rPr>
              <a:t>"REALITY"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9E9D0"/>
                </a:solidFill>
                <a:latin typeface="Neuton Regular"/>
              </a:rPr>
              <a:t>Collier &amp; Kilgore | MAALL 2019 </a:t>
            </a:r>
          </a:p>
        </p:txBody>
      </p:sp>
      <p:sp>
        <p:nvSpPr>
          <p:cNvPr id="36" name="Down Arrow 35"/>
          <p:cNvSpPr/>
          <p:nvPr/>
        </p:nvSpPr>
        <p:spPr>
          <a:xfrm>
            <a:off x="12115800" y="4736658"/>
            <a:ext cx="861484" cy="1684101"/>
          </a:xfrm>
          <a:prstGeom prst="downArrow">
            <a:avLst/>
          </a:prstGeom>
          <a:solidFill>
            <a:srgbClr val="A3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rot="16200000">
            <a:off x="5882488" y="3329262"/>
            <a:ext cx="861484" cy="1044097"/>
          </a:xfrm>
          <a:prstGeom prst="downArrow">
            <a:avLst/>
          </a:prstGeom>
          <a:solidFill>
            <a:srgbClr val="A3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16200000">
            <a:off x="9954740" y="3358529"/>
            <a:ext cx="861484" cy="1044097"/>
          </a:xfrm>
          <a:prstGeom prst="downArrow">
            <a:avLst/>
          </a:prstGeom>
          <a:solidFill>
            <a:srgbClr val="A3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5400000" flipH="1">
            <a:off x="5551680" y="6631873"/>
            <a:ext cx="861484" cy="1044097"/>
          </a:xfrm>
          <a:prstGeom prst="downArrow">
            <a:avLst/>
          </a:prstGeom>
          <a:solidFill>
            <a:srgbClr val="A3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 rot="5400000" flipH="1">
            <a:off x="10225516" y="6789641"/>
            <a:ext cx="861484" cy="843080"/>
          </a:xfrm>
          <a:prstGeom prst="downArrow">
            <a:avLst/>
          </a:prstGeom>
          <a:solidFill>
            <a:srgbClr val="A3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flipV="1">
            <a:off x="3646766" y="5017154"/>
            <a:ext cx="861484" cy="1347432"/>
          </a:xfrm>
          <a:prstGeom prst="downArrow">
            <a:avLst/>
          </a:prstGeom>
          <a:solidFill>
            <a:srgbClr val="A3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714100" y="2825492"/>
            <a:ext cx="2861973" cy="1975014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3" name="AutoShape 3"/>
          <p:cNvSpPr/>
          <p:nvPr/>
        </p:nvSpPr>
        <p:spPr>
          <a:xfrm>
            <a:off x="7050386" y="3282526"/>
            <a:ext cx="2550787" cy="1196102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4" name="TextBox 4"/>
          <p:cNvSpPr txBox="1"/>
          <p:nvPr/>
        </p:nvSpPr>
        <p:spPr>
          <a:xfrm>
            <a:off x="7374048" y="3464631"/>
            <a:ext cx="1903462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105">
                <a:solidFill>
                  <a:srgbClr val="191919"/>
                </a:solidFill>
                <a:latin typeface="Glacial Indifference"/>
              </a:rPr>
              <a:t>People</a:t>
            </a:r>
          </a:p>
          <a:p>
            <a:pPr algn="ctr">
              <a:lnSpc>
                <a:spcPts val="2940"/>
              </a:lnSpc>
            </a:pPr>
            <a:r>
              <a:rPr lang="en-US" sz="2100" spc="105">
                <a:solidFill>
                  <a:srgbClr val="191919"/>
                </a:solidFill>
                <a:latin typeface="Glacial Indifference"/>
              </a:rPr>
              <a:t>are biased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26049" y="3327224"/>
            <a:ext cx="2850024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spc="160">
                <a:solidFill>
                  <a:srgbClr val="26161F"/>
                </a:solidFill>
                <a:latin typeface="Glacial Indifference"/>
              </a:rPr>
              <a:t>People create</a:t>
            </a:r>
          </a:p>
          <a:p>
            <a:pPr algn="ctr">
              <a:lnSpc>
                <a:spcPts val="3840"/>
              </a:lnSpc>
            </a:pPr>
            <a:r>
              <a:rPr lang="en-US" sz="3200" spc="160">
                <a:solidFill>
                  <a:srgbClr val="26161F"/>
                </a:solidFill>
                <a:latin typeface="Glacial Indifference"/>
              </a:rPr>
              <a:t>Algorithms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739096" y="990600"/>
            <a:ext cx="3520204" cy="1356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60"/>
              </a:lnSpc>
            </a:pPr>
            <a:r>
              <a:rPr lang="en-US" sz="4200" i="0" spc="126">
                <a:solidFill>
                  <a:srgbClr val="191919"/>
                </a:solidFill>
                <a:latin typeface="Playfair Display Black"/>
              </a:rPr>
              <a:t>Algorithm</a:t>
            </a:r>
          </a:p>
          <a:p>
            <a:pPr algn="r">
              <a:lnSpc>
                <a:spcPts val="5460"/>
              </a:lnSpc>
            </a:pPr>
            <a:r>
              <a:rPr lang="en-US" sz="4200" i="0" spc="126">
                <a:solidFill>
                  <a:srgbClr val="191919"/>
                </a:solidFill>
                <a:latin typeface="Playfair Display Black"/>
              </a:rPr>
              <a:t>Flowchart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3739096" y="2423840"/>
            <a:ext cx="3520204" cy="77844"/>
          </a:xfrm>
          <a:prstGeom prst="rect">
            <a:avLst/>
          </a:prstGeom>
          <a:solidFill>
            <a:srgbClr val="26161F"/>
          </a:solidFill>
        </p:spPr>
      </p:sp>
      <p:sp>
        <p:nvSpPr>
          <p:cNvPr id="17" name="AutoShape 17"/>
          <p:cNvSpPr/>
          <p:nvPr/>
        </p:nvSpPr>
        <p:spPr>
          <a:xfrm>
            <a:off x="11188310" y="3259010"/>
            <a:ext cx="2550787" cy="1196102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18" name="TextBox 18"/>
          <p:cNvSpPr txBox="1"/>
          <p:nvPr/>
        </p:nvSpPr>
        <p:spPr>
          <a:xfrm>
            <a:off x="11511972" y="3420569"/>
            <a:ext cx="1903462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105">
                <a:solidFill>
                  <a:srgbClr val="191919"/>
                </a:solidFill>
                <a:latin typeface="Glacial Indifference"/>
              </a:rPr>
              <a:t>Algorithms </a:t>
            </a:r>
          </a:p>
          <a:p>
            <a:pPr algn="ctr">
              <a:lnSpc>
                <a:spcPts val="2940"/>
              </a:lnSpc>
            </a:pPr>
            <a:r>
              <a:rPr lang="en-US" sz="2100" spc="105">
                <a:solidFill>
                  <a:srgbClr val="191919"/>
                </a:solidFill>
                <a:latin typeface="Glacial Indifference"/>
              </a:rPr>
              <a:t>are biased</a:t>
            </a:r>
          </a:p>
        </p:txBody>
      </p:sp>
      <p:sp>
        <p:nvSpPr>
          <p:cNvPr id="19" name="AutoShape 19"/>
          <p:cNvSpPr/>
          <p:nvPr/>
        </p:nvSpPr>
        <p:spPr>
          <a:xfrm>
            <a:off x="11188310" y="6586921"/>
            <a:ext cx="2550787" cy="1196102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20" name="TextBox 20"/>
          <p:cNvSpPr txBox="1"/>
          <p:nvPr/>
        </p:nvSpPr>
        <p:spPr>
          <a:xfrm>
            <a:off x="11511972" y="6792542"/>
            <a:ext cx="1903462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105" dirty="0">
                <a:solidFill>
                  <a:srgbClr val="191919"/>
                </a:solidFill>
                <a:latin typeface="Glacial Indifference"/>
              </a:rPr>
              <a:t>Perpetuates</a:t>
            </a:r>
          </a:p>
          <a:p>
            <a:pPr algn="ctr">
              <a:lnSpc>
                <a:spcPts val="2940"/>
              </a:lnSpc>
            </a:pPr>
            <a:r>
              <a:rPr lang="en-US" sz="2100" spc="105" dirty="0">
                <a:solidFill>
                  <a:srgbClr val="191919"/>
                </a:solidFill>
                <a:latin typeface="Glacial Indifference"/>
              </a:rPr>
              <a:t>Discrimination</a:t>
            </a:r>
          </a:p>
        </p:txBody>
      </p:sp>
      <p:sp>
        <p:nvSpPr>
          <p:cNvPr id="21" name="AutoShape 21"/>
          <p:cNvSpPr/>
          <p:nvPr/>
        </p:nvSpPr>
        <p:spPr>
          <a:xfrm>
            <a:off x="7050386" y="6586921"/>
            <a:ext cx="2550787" cy="1196102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22" name="TextBox 22"/>
          <p:cNvSpPr txBox="1"/>
          <p:nvPr/>
        </p:nvSpPr>
        <p:spPr>
          <a:xfrm>
            <a:off x="7070483" y="6978280"/>
            <a:ext cx="2530690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105">
                <a:solidFill>
                  <a:srgbClr val="191919"/>
                </a:solidFill>
                <a:latin typeface="Glacial Indifference"/>
              </a:rPr>
              <a:t>Disenfranchisement</a:t>
            </a:r>
          </a:p>
        </p:txBody>
      </p:sp>
      <p:sp>
        <p:nvSpPr>
          <p:cNvPr id="26" name="AutoShape 26"/>
          <p:cNvSpPr/>
          <p:nvPr/>
        </p:nvSpPr>
        <p:spPr>
          <a:xfrm>
            <a:off x="2802115" y="6586921"/>
            <a:ext cx="2550787" cy="1196102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27" name="TextBox 27"/>
          <p:cNvSpPr txBox="1"/>
          <p:nvPr/>
        </p:nvSpPr>
        <p:spPr>
          <a:xfrm>
            <a:off x="2812163" y="6978280"/>
            <a:ext cx="2530690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105">
                <a:solidFill>
                  <a:srgbClr val="191919"/>
                </a:solidFill>
                <a:latin typeface="Glacial Indifference"/>
              </a:rPr>
              <a:t>Regulation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355838" y="2542269"/>
            <a:ext cx="1903462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20">
                <a:solidFill>
                  <a:srgbClr val="191919"/>
                </a:solidFill>
                <a:latin typeface="Glacial Indifference"/>
              </a:rPr>
              <a:t>ELIMINATING</a:t>
            </a:r>
          </a:p>
          <a:p>
            <a:pPr algn="r">
              <a:lnSpc>
                <a:spcPts val="3359"/>
              </a:lnSpc>
            </a:pPr>
            <a:r>
              <a:rPr lang="en-US" sz="2400" spc="120">
                <a:solidFill>
                  <a:srgbClr val="191919"/>
                </a:solidFill>
                <a:latin typeface="Glacial Indifference"/>
              </a:rPr>
              <a:t>ISSUES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320287" y="6262656"/>
            <a:ext cx="1957223" cy="188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653"/>
              </a:lnSpc>
              <a:spcBef>
                <a:spcPct val="0"/>
              </a:spcBef>
            </a:pPr>
            <a:r>
              <a:rPr lang="en-US" sz="10500" b="1" dirty="0">
                <a:solidFill>
                  <a:srgbClr val="DD2E44"/>
                </a:solidFill>
                <a:latin typeface="Aileron Thin"/>
              </a:rPr>
              <a:t>X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9E9D0"/>
                </a:solidFill>
                <a:latin typeface="Neuton Regular"/>
              </a:rPr>
              <a:t>Collier &amp; Kilgore | MAALL 2019 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12115800" y="4736658"/>
            <a:ext cx="861484" cy="1684101"/>
          </a:xfrm>
          <a:prstGeom prst="downArrow">
            <a:avLst/>
          </a:prstGeom>
          <a:solidFill>
            <a:srgbClr val="A3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 rot="16200000">
            <a:off x="5882488" y="3329262"/>
            <a:ext cx="861484" cy="1044097"/>
          </a:xfrm>
          <a:prstGeom prst="downArrow">
            <a:avLst/>
          </a:prstGeom>
          <a:solidFill>
            <a:srgbClr val="A3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16200000">
            <a:off x="9954740" y="3358529"/>
            <a:ext cx="861484" cy="1044097"/>
          </a:xfrm>
          <a:prstGeom prst="downArrow">
            <a:avLst/>
          </a:prstGeom>
          <a:solidFill>
            <a:srgbClr val="A3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 rot="5400000" flipH="1">
            <a:off x="5551680" y="6631873"/>
            <a:ext cx="861484" cy="1044097"/>
          </a:xfrm>
          <a:prstGeom prst="downArrow">
            <a:avLst/>
          </a:prstGeom>
          <a:solidFill>
            <a:srgbClr val="A3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 rot="5400000" flipH="1">
            <a:off x="10225516" y="6789641"/>
            <a:ext cx="861484" cy="843080"/>
          </a:xfrm>
          <a:prstGeom prst="downArrow">
            <a:avLst/>
          </a:prstGeom>
          <a:solidFill>
            <a:srgbClr val="A3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 flipV="1">
            <a:off x="3646766" y="5017154"/>
            <a:ext cx="861484" cy="1347432"/>
          </a:xfrm>
          <a:prstGeom prst="downArrow">
            <a:avLst/>
          </a:prstGeom>
          <a:solidFill>
            <a:srgbClr val="A3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37"/>
          <p:cNvSpPr txBox="1"/>
          <p:nvPr/>
        </p:nvSpPr>
        <p:spPr>
          <a:xfrm>
            <a:off x="11434598" y="6237218"/>
            <a:ext cx="1957223" cy="188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653"/>
              </a:lnSpc>
              <a:spcBef>
                <a:spcPct val="0"/>
              </a:spcBef>
            </a:pPr>
            <a:r>
              <a:rPr lang="en-US" sz="10500" b="1" dirty="0">
                <a:solidFill>
                  <a:srgbClr val="DD2E44"/>
                </a:solidFill>
                <a:latin typeface="Aileron Thin"/>
              </a:rPr>
              <a:t>X</a:t>
            </a:r>
          </a:p>
        </p:txBody>
      </p:sp>
      <p:sp>
        <p:nvSpPr>
          <p:cNvPr id="46" name="TextBox 37"/>
          <p:cNvSpPr txBox="1"/>
          <p:nvPr/>
        </p:nvSpPr>
        <p:spPr>
          <a:xfrm>
            <a:off x="11488565" y="2936415"/>
            <a:ext cx="1957223" cy="188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653"/>
              </a:lnSpc>
              <a:spcBef>
                <a:spcPct val="0"/>
              </a:spcBef>
            </a:pPr>
            <a:r>
              <a:rPr lang="en-US" sz="10500" b="1" dirty="0">
                <a:solidFill>
                  <a:srgbClr val="DD2E44"/>
                </a:solidFill>
                <a:latin typeface="Aileron Thin"/>
              </a:rPr>
              <a:t>X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4773" y="1761644"/>
            <a:ext cx="2861973" cy="1975014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3" name="TextBox 3"/>
          <p:cNvSpPr txBox="1"/>
          <p:nvPr/>
        </p:nvSpPr>
        <p:spPr>
          <a:xfrm>
            <a:off x="3304773" y="2387385"/>
            <a:ext cx="2850024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800" spc="140">
                <a:solidFill>
                  <a:srgbClr val="191919"/>
                </a:solidFill>
                <a:latin typeface="Aileron Regular"/>
              </a:rPr>
              <a:t>People create</a:t>
            </a:r>
          </a:p>
          <a:p>
            <a:pPr algn="ctr">
              <a:lnSpc>
                <a:spcPts val="3360"/>
              </a:lnSpc>
            </a:pPr>
            <a:r>
              <a:rPr lang="en-US" sz="2800" spc="140">
                <a:solidFill>
                  <a:srgbClr val="191919"/>
                </a:solidFill>
                <a:latin typeface="Aileron Regular"/>
              </a:rPr>
              <a:t>algorithms</a:t>
            </a:r>
          </a:p>
        </p:txBody>
      </p:sp>
      <p:sp>
        <p:nvSpPr>
          <p:cNvPr id="4" name="AutoShape 4"/>
          <p:cNvSpPr/>
          <p:nvPr/>
        </p:nvSpPr>
        <p:spPr>
          <a:xfrm>
            <a:off x="13739096" y="2431460"/>
            <a:ext cx="3520204" cy="77844"/>
          </a:xfrm>
          <a:prstGeom prst="rect">
            <a:avLst/>
          </a:prstGeom>
          <a:solidFill>
            <a:srgbClr val="26161F"/>
          </a:solidFill>
        </p:spPr>
      </p:sp>
      <p:sp>
        <p:nvSpPr>
          <p:cNvPr id="5" name="AutoShape 5"/>
          <p:cNvSpPr/>
          <p:nvPr/>
        </p:nvSpPr>
        <p:spPr>
          <a:xfrm>
            <a:off x="9524035" y="2887903"/>
            <a:ext cx="2550787" cy="1196102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6" name="TextBox 6"/>
          <p:cNvSpPr txBox="1"/>
          <p:nvPr/>
        </p:nvSpPr>
        <p:spPr>
          <a:xfrm>
            <a:off x="9847697" y="3111304"/>
            <a:ext cx="1903462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100">
                <a:solidFill>
                  <a:srgbClr val="191919"/>
                </a:solidFill>
                <a:latin typeface="Aileron Regular"/>
              </a:rPr>
              <a:t>Algorithms </a:t>
            </a:r>
          </a:p>
          <a:p>
            <a:pPr algn="ctr">
              <a:lnSpc>
                <a:spcPts val="2800"/>
              </a:lnSpc>
            </a:pPr>
            <a:r>
              <a:rPr lang="en-US" sz="2000" spc="100">
                <a:solidFill>
                  <a:srgbClr val="191919"/>
                </a:solidFill>
                <a:latin typeface="Aileron Regular"/>
              </a:rPr>
              <a:t>are biased</a:t>
            </a:r>
          </a:p>
        </p:txBody>
      </p:sp>
      <p:sp>
        <p:nvSpPr>
          <p:cNvPr id="7" name="AutoShape 7"/>
          <p:cNvSpPr/>
          <p:nvPr/>
        </p:nvSpPr>
        <p:spPr>
          <a:xfrm>
            <a:off x="9524035" y="4862917"/>
            <a:ext cx="2550787" cy="1196102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8" name="TextBox 8"/>
          <p:cNvSpPr txBox="1"/>
          <p:nvPr/>
        </p:nvSpPr>
        <p:spPr>
          <a:xfrm>
            <a:off x="9847697" y="5180298"/>
            <a:ext cx="1903462" cy="697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100">
                <a:solidFill>
                  <a:srgbClr val="191919"/>
                </a:solidFill>
                <a:latin typeface="Aileron Regular"/>
              </a:rPr>
              <a:t>Perpetuates</a:t>
            </a:r>
          </a:p>
          <a:p>
            <a:pPr algn="ctr">
              <a:lnSpc>
                <a:spcPts val="2800"/>
              </a:lnSpc>
            </a:pPr>
            <a:r>
              <a:rPr lang="en-US" sz="2000" spc="100">
                <a:solidFill>
                  <a:srgbClr val="191919"/>
                </a:solidFill>
                <a:latin typeface="Aileron Regular"/>
              </a:rPr>
              <a:t>discrimination</a:t>
            </a:r>
          </a:p>
        </p:txBody>
      </p:sp>
      <p:sp>
        <p:nvSpPr>
          <p:cNvPr id="9" name="AutoShape 9"/>
          <p:cNvSpPr/>
          <p:nvPr/>
        </p:nvSpPr>
        <p:spPr>
          <a:xfrm>
            <a:off x="9524035" y="6737734"/>
            <a:ext cx="2550787" cy="1196102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10" name="TextBox 10"/>
          <p:cNvSpPr txBox="1"/>
          <p:nvPr/>
        </p:nvSpPr>
        <p:spPr>
          <a:xfrm>
            <a:off x="9554180" y="7165486"/>
            <a:ext cx="253069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100">
                <a:solidFill>
                  <a:srgbClr val="191919"/>
                </a:solidFill>
                <a:latin typeface="Aileron Regular"/>
              </a:rPr>
              <a:t>Disenfranchisement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355838" y="2482116"/>
            <a:ext cx="190346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20">
                <a:solidFill>
                  <a:srgbClr val="191919"/>
                </a:solidFill>
                <a:latin typeface="Glacial Indifference"/>
              </a:rPr>
              <a:t>RESOLUTION</a:t>
            </a:r>
          </a:p>
        </p:txBody>
      </p:sp>
      <p:sp>
        <p:nvSpPr>
          <p:cNvPr id="15" name="AutoShape 15"/>
          <p:cNvSpPr/>
          <p:nvPr/>
        </p:nvSpPr>
        <p:spPr>
          <a:xfrm>
            <a:off x="3304773" y="4084005"/>
            <a:ext cx="2861973" cy="1975014"/>
          </a:xfrm>
          <a:prstGeom prst="rect">
            <a:avLst/>
          </a:prstGeom>
          <a:solidFill>
            <a:srgbClr val="F9E9D0"/>
          </a:solidFill>
        </p:spPr>
      </p:sp>
      <p:grpSp>
        <p:nvGrpSpPr>
          <p:cNvPr id="16" name="Group 16"/>
          <p:cNvGrpSpPr/>
          <p:nvPr/>
        </p:nvGrpSpPr>
        <p:grpSpPr>
          <a:xfrm rot="5400000">
            <a:off x="4211739" y="3801420"/>
            <a:ext cx="1048040" cy="135156"/>
            <a:chOff x="0" y="0"/>
            <a:chExt cx="3939189" cy="508000"/>
          </a:xfrm>
        </p:grpSpPr>
        <p:sp>
          <p:nvSpPr>
            <p:cNvPr id="17" name="Freeform 17"/>
            <p:cNvSpPr/>
            <p:nvPr/>
          </p:nvSpPr>
          <p:spPr>
            <a:xfrm>
              <a:off x="0" y="215900"/>
              <a:ext cx="3643279" cy="76200"/>
            </a:xfrm>
            <a:custGeom>
              <a:avLst/>
              <a:gdLst/>
              <a:ahLst/>
              <a:cxnLst/>
              <a:rect l="l" t="t" r="r" b="b"/>
              <a:pathLst>
                <a:path w="3643279" h="76200">
                  <a:moveTo>
                    <a:pt x="0" y="0"/>
                  </a:moveTo>
                  <a:lnTo>
                    <a:pt x="3643279" y="0"/>
                  </a:lnTo>
                  <a:lnTo>
                    <a:pt x="364327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356453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9" name="AutoShape 19"/>
          <p:cNvSpPr/>
          <p:nvPr/>
        </p:nvSpPr>
        <p:spPr>
          <a:xfrm>
            <a:off x="3304773" y="6499090"/>
            <a:ext cx="2861973" cy="1975014"/>
          </a:xfrm>
          <a:prstGeom prst="rect">
            <a:avLst/>
          </a:prstGeom>
          <a:solidFill>
            <a:srgbClr val="F9E9D0"/>
          </a:solidFill>
        </p:spPr>
      </p:sp>
      <p:grpSp>
        <p:nvGrpSpPr>
          <p:cNvPr id="20" name="Group 20"/>
          <p:cNvGrpSpPr/>
          <p:nvPr/>
        </p:nvGrpSpPr>
        <p:grpSpPr>
          <a:xfrm rot="5400000">
            <a:off x="4205765" y="6213819"/>
            <a:ext cx="1048040" cy="135156"/>
            <a:chOff x="0" y="0"/>
            <a:chExt cx="3939189" cy="508000"/>
          </a:xfrm>
        </p:grpSpPr>
        <p:sp>
          <p:nvSpPr>
            <p:cNvPr id="21" name="Freeform 21"/>
            <p:cNvSpPr/>
            <p:nvPr/>
          </p:nvSpPr>
          <p:spPr>
            <a:xfrm>
              <a:off x="0" y="215900"/>
              <a:ext cx="3643279" cy="76200"/>
            </a:xfrm>
            <a:custGeom>
              <a:avLst/>
              <a:gdLst/>
              <a:ahLst/>
              <a:cxnLst/>
              <a:rect l="l" t="t" r="r" b="b"/>
              <a:pathLst>
                <a:path w="3643279" h="76200">
                  <a:moveTo>
                    <a:pt x="0" y="0"/>
                  </a:moveTo>
                  <a:lnTo>
                    <a:pt x="3643279" y="0"/>
                  </a:lnTo>
                  <a:lnTo>
                    <a:pt x="364327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356453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3304773" y="7301376"/>
            <a:ext cx="2850024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 spc="140">
                <a:solidFill>
                  <a:srgbClr val="191919"/>
                </a:solidFill>
                <a:latin typeface="Aileron Regular"/>
              </a:rPr>
              <a:t>Regulation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316722" y="4707223"/>
            <a:ext cx="2850024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800" spc="140">
                <a:solidFill>
                  <a:srgbClr val="191919"/>
                </a:solidFill>
                <a:latin typeface="Aileron Regular"/>
              </a:rPr>
              <a:t>People are</a:t>
            </a:r>
          </a:p>
          <a:p>
            <a:pPr algn="ctr">
              <a:lnSpc>
                <a:spcPts val="3360"/>
              </a:lnSpc>
            </a:pPr>
            <a:r>
              <a:rPr lang="en-US" sz="2800" spc="140">
                <a:solidFill>
                  <a:srgbClr val="191919"/>
                </a:solidFill>
                <a:latin typeface="Aileron Regular"/>
              </a:rPr>
              <a:t>biased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39462" y="6281397"/>
            <a:ext cx="931714" cy="931714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3739096" y="990600"/>
            <a:ext cx="3520204" cy="1356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60"/>
              </a:lnSpc>
            </a:pPr>
            <a:r>
              <a:rPr lang="en-US" sz="4200" i="0" spc="126">
                <a:solidFill>
                  <a:srgbClr val="191919"/>
                </a:solidFill>
                <a:latin typeface="Playfair Display Black"/>
              </a:rPr>
              <a:t>Algorithm</a:t>
            </a:r>
          </a:p>
          <a:p>
            <a:pPr algn="r">
              <a:lnSpc>
                <a:spcPts val="5460"/>
              </a:lnSpc>
            </a:pPr>
            <a:r>
              <a:rPr lang="en-US" sz="4200" i="0" spc="126">
                <a:solidFill>
                  <a:srgbClr val="191919"/>
                </a:solidFill>
                <a:latin typeface="Playfair Display Black"/>
              </a:rPr>
              <a:t>Flowchart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9E9D0"/>
                </a:solidFill>
                <a:latin typeface="Neuton Regular"/>
              </a:rPr>
              <a:t>Collier &amp; Kilgore | MAALL 2019 </a:t>
            </a:r>
          </a:p>
        </p:txBody>
      </p:sp>
      <p:sp>
        <p:nvSpPr>
          <p:cNvPr id="28" name="TextBox 37"/>
          <p:cNvSpPr txBox="1"/>
          <p:nvPr/>
        </p:nvSpPr>
        <p:spPr>
          <a:xfrm>
            <a:off x="9782680" y="2551207"/>
            <a:ext cx="1957223" cy="188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653"/>
              </a:lnSpc>
              <a:spcBef>
                <a:spcPct val="0"/>
              </a:spcBef>
            </a:pPr>
            <a:r>
              <a:rPr lang="en-US" sz="10500" b="1" dirty="0">
                <a:solidFill>
                  <a:srgbClr val="DD2E44"/>
                </a:solidFill>
                <a:latin typeface="Aileron Thin"/>
              </a:rPr>
              <a:t>X</a:t>
            </a:r>
          </a:p>
        </p:txBody>
      </p:sp>
      <p:sp>
        <p:nvSpPr>
          <p:cNvPr id="29" name="TextBox 37"/>
          <p:cNvSpPr txBox="1"/>
          <p:nvPr/>
        </p:nvSpPr>
        <p:spPr>
          <a:xfrm>
            <a:off x="9782679" y="4553852"/>
            <a:ext cx="1957223" cy="188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653"/>
              </a:lnSpc>
              <a:spcBef>
                <a:spcPct val="0"/>
              </a:spcBef>
            </a:pPr>
            <a:r>
              <a:rPr lang="en-US" sz="10500" b="1" dirty="0">
                <a:solidFill>
                  <a:srgbClr val="DD2E44"/>
                </a:solidFill>
                <a:latin typeface="Aileron Thin"/>
              </a:rPr>
              <a:t>X</a:t>
            </a:r>
          </a:p>
        </p:txBody>
      </p:sp>
      <p:sp>
        <p:nvSpPr>
          <p:cNvPr id="30" name="TextBox 37"/>
          <p:cNvSpPr txBox="1"/>
          <p:nvPr/>
        </p:nvSpPr>
        <p:spPr>
          <a:xfrm>
            <a:off x="9782679" y="6422000"/>
            <a:ext cx="1957223" cy="188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653"/>
              </a:lnSpc>
              <a:spcBef>
                <a:spcPct val="0"/>
              </a:spcBef>
            </a:pPr>
            <a:r>
              <a:rPr lang="en-US" sz="10500" b="1" dirty="0">
                <a:solidFill>
                  <a:srgbClr val="DD2E44"/>
                </a:solidFill>
                <a:latin typeface="Aileron Thin"/>
              </a:rPr>
              <a:t>X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9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251314" y="1765274"/>
            <a:ext cx="11785371" cy="6756453"/>
          </a:xfrm>
          <a:prstGeom prst="rect">
            <a:avLst/>
          </a:prstGeom>
          <a:solidFill>
            <a:srgbClr val="26161F"/>
          </a:solidFill>
        </p:spPr>
      </p:sp>
      <p:sp>
        <p:nvSpPr>
          <p:cNvPr id="3" name="AutoShape 3"/>
          <p:cNvSpPr/>
          <p:nvPr/>
        </p:nvSpPr>
        <p:spPr>
          <a:xfrm>
            <a:off x="4681025" y="2576926"/>
            <a:ext cx="8925951" cy="5324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4" name="AutoShape 4"/>
          <p:cNvSpPr/>
          <p:nvPr/>
        </p:nvSpPr>
        <p:spPr>
          <a:xfrm>
            <a:off x="4681025" y="7656828"/>
            <a:ext cx="8925951" cy="5324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5" name="TextBox 5"/>
          <p:cNvSpPr txBox="1"/>
          <p:nvPr/>
        </p:nvSpPr>
        <p:spPr>
          <a:xfrm>
            <a:off x="4808861" y="3352800"/>
            <a:ext cx="8670278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i="1" spc="-70">
                <a:solidFill>
                  <a:srgbClr val="F9E9D0"/>
                </a:solidFill>
                <a:latin typeface="Playfair Display Black"/>
              </a:rPr>
              <a:t>Gift or Burden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08861" y="4791075"/>
            <a:ext cx="8670278" cy="1904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320" lvl="1" indent="-264160">
              <a:lnSpc>
                <a:spcPts val="5120"/>
              </a:lnSpc>
              <a:buFont typeface="Arial"/>
              <a:buChar char="•"/>
            </a:pPr>
            <a:r>
              <a:rPr lang="en-US" sz="3200" spc="480">
                <a:solidFill>
                  <a:srgbClr val="F9E9D0"/>
                </a:solidFill>
                <a:latin typeface="Glacial Indifference"/>
              </a:rPr>
              <a:t>DUTY TO EDUCATE AND TRAIN</a:t>
            </a:r>
          </a:p>
          <a:p>
            <a:pPr marL="528320" lvl="1" indent="-264160">
              <a:lnSpc>
                <a:spcPts val="5120"/>
              </a:lnSpc>
              <a:buFont typeface="Arial"/>
              <a:buChar char="•"/>
            </a:pPr>
            <a:r>
              <a:rPr lang="en-US" sz="3200" spc="480">
                <a:solidFill>
                  <a:srgbClr val="F9E9D0"/>
                </a:solidFill>
                <a:latin typeface="Glacial Indifference"/>
              </a:rPr>
              <a:t>UNDERSTAND HOW AI FITS</a:t>
            </a:r>
          </a:p>
          <a:p>
            <a:pPr marL="528320" lvl="1" indent="-264160">
              <a:lnSpc>
                <a:spcPts val="5120"/>
              </a:lnSpc>
              <a:buFont typeface="Arial"/>
              <a:buChar char="•"/>
            </a:pPr>
            <a:r>
              <a:rPr lang="en-US" sz="3200" spc="480">
                <a:solidFill>
                  <a:srgbClr val="F9E9D0"/>
                </a:solidFill>
                <a:latin typeface="Glacial Indifference"/>
              </a:rPr>
              <a:t>IT'S THE LAW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26161F"/>
                </a:solidFill>
                <a:latin typeface="Neuton Regular"/>
              </a:rPr>
              <a:t>Collier &amp; Kilgore | MAALL 2019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62834" y="0"/>
            <a:ext cx="13625166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8962331" y="0"/>
            <a:ext cx="13625166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8135" y="571500"/>
            <a:ext cx="17071731" cy="6086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3" name="AutoShape 3"/>
          <p:cNvSpPr/>
          <p:nvPr/>
        </p:nvSpPr>
        <p:spPr>
          <a:xfrm>
            <a:off x="608135" y="9654633"/>
            <a:ext cx="17071731" cy="6086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4" name="TextBox 4"/>
          <p:cNvSpPr txBox="1"/>
          <p:nvPr/>
        </p:nvSpPr>
        <p:spPr>
          <a:xfrm>
            <a:off x="2429575" y="3406571"/>
            <a:ext cx="13428851" cy="80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0"/>
              </a:lnSpc>
            </a:pPr>
            <a:r>
              <a:rPr lang="en-US" sz="4600" spc="114">
                <a:solidFill>
                  <a:srgbClr val="F9E9D0"/>
                </a:solidFill>
                <a:latin typeface="Glacial Indifference"/>
              </a:rPr>
              <a:t>LET US KNOW!</a:t>
            </a:r>
          </a:p>
        </p:txBody>
      </p:sp>
      <p:sp>
        <p:nvSpPr>
          <p:cNvPr id="5" name="AutoShape 5"/>
          <p:cNvSpPr/>
          <p:nvPr/>
        </p:nvSpPr>
        <p:spPr>
          <a:xfrm>
            <a:off x="3733800" y="5563185"/>
            <a:ext cx="10820400" cy="114300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6" name="TextBox 6"/>
          <p:cNvSpPr txBox="1"/>
          <p:nvPr/>
        </p:nvSpPr>
        <p:spPr>
          <a:xfrm>
            <a:off x="1532193" y="6580113"/>
            <a:ext cx="8450704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00" spc="57">
                <a:solidFill>
                  <a:srgbClr val="F9E9D0"/>
                </a:solidFill>
                <a:latin typeface="Glacial Indifference"/>
              </a:rPr>
              <a:t>ACollier@Littler.com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72452" y="6580113"/>
            <a:ext cx="8450704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00" spc="57">
                <a:solidFill>
                  <a:srgbClr val="F9E9D0"/>
                </a:solidFill>
                <a:latin typeface="Glacial Indifference"/>
              </a:rPr>
              <a:t>JLKilgore@Littler.com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84986" y="2296602"/>
            <a:ext cx="9718028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i="1" spc="-70">
                <a:solidFill>
                  <a:srgbClr val="F9E9D0"/>
                </a:solidFill>
                <a:latin typeface="Playfair Display Black"/>
              </a:rPr>
              <a:t>Questions? Comments?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9E9D0"/>
                </a:solidFill>
                <a:latin typeface="Neuton Regular"/>
              </a:rPr>
              <a:t>Collier &amp; Kilgore | MAALL 2019 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8785874" y="4552295"/>
            <a:ext cx="716251" cy="591205"/>
            <a:chOff x="0" y="0"/>
            <a:chExt cx="2138680" cy="1765300"/>
          </a:xfrm>
        </p:grpSpPr>
        <p:sp>
          <p:nvSpPr>
            <p:cNvPr id="11" name="Freeform 11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A30052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284986" y="5919626"/>
            <a:ext cx="9718028" cy="1073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9"/>
              </a:lnSpc>
            </a:pPr>
            <a:r>
              <a:rPr lang="en-US" sz="2999" spc="74">
                <a:solidFill>
                  <a:srgbClr val="F9E9D0"/>
                </a:solidFill>
                <a:latin typeface="Glacial Indifference"/>
              </a:rPr>
              <a:t>AUTUMN COLLIER                                    JILL L. KILGORE</a:t>
            </a:r>
          </a:p>
          <a:p>
            <a:pPr algn="ctr">
              <a:lnSpc>
                <a:spcPts val="4349"/>
              </a:lnSpc>
            </a:pPr>
            <a:endParaRPr lang="en-US" sz="2999" spc="74">
              <a:solidFill>
                <a:srgbClr val="F9E9D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424411"/>
            <a:ext cx="5507082" cy="69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4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1375710" y="9624131"/>
            <a:ext cx="16507453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2FAFF"/>
                </a:solidFill>
                <a:latin typeface="Roboto"/>
              </a:rPr>
              <a:t>ollier &amp; Kilgore | MAALL 2019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72190" y="0"/>
            <a:ext cx="10876123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92444" y="0"/>
            <a:ext cx="10876123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3808054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08054" y="0"/>
            <a:ext cx="13808054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9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4437" y="1028700"/>
            <a:ext cx="15675429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26161F"/>
                </a:solidFill>
                <a:latin typeface="Neuton Regular"/>
              </a:rPr>
              <a:t>Collier &amp; Kilgore | MAALL 2019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0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9E9D0"/>
                </a:solidFill>
                <a:latin typeface="Neuton Regular"/>
              </a:rPr>
              <a:t>Collier &amp; Kilgore | MAALL 2019 </a:t>
            </a:r>
          </a:p>
        </p:txBody>
      </p:sp>
      <p:pic>
        <p:nvPicPr>
          <p:cNvPr id="9" name="Picture 8" descr="A person and person posing for a photo&#10;&#10;Description automatically generated">
            <a:hlinkClick r:id="rId3"/>
            <a:extLst>
              <a:ext uri="{FF2B5EF4-FFF2-40B4-BE49-F238E27FC236}">
                <a16:creationId xmlns:a16="http://schemas.microsoft.com/office/drawing/2014/main" xmlns="" id="{8CDA22B7-2C70-4648-8921-197F18AAE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67062"/>
            <a:ext cx="9753600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9E9D0"/>
                </a:solidFill>
                <a:latin typeface="Neuton Regular"/>
              </a:rPr>
              <a:t>Collier &amp; Kilgore | MAALL 2019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8135" y="571500"/>
            <a:ext cx="17071731" cy="6086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3" name="AutoShape 3"/>
          <p:cNvSpPr/>
          <p:nvPr/>
        </p:nvSpPr>
        <p:spPr>
          <a:xfrm>
            <a:off x="608135" y="9654633"/>
            <a:ext cx="17071731" cy="60867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4" name="AutoShape 4"/>
          <p:cNvSpPr/>
          <p:nvPr/>
        </p:nvSpPr>
        <p:spPr>
          <a:xfrm>
            <a:off x="1028698" y="4648200"/>
            <a:ext cx="3829051" cy="4171950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5" name="TextBox 5"/>
          <p:cNvSpPr txBox="1"/>
          <p:nvPr/>
        </p:nvSpPr>
        <p:spPr>
          <a:xfrm>
            <a:off x="3380111" y="1485807"/>
            <a:ext cx="11527778" cy="84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i="1" spc="-56">
                <a:solidFill>
                  <a:srgbClr val="F9E9D0"/>
                </a:solidFill>
                <a:latin typeface="Playfair Display Black"/>
              </a:rPr>
              <a:t>Perpetuating Discrimination</a:t>
            </a:r>
          </a:p>
        </p:txBody>
      </p:sp>
      <p:sp>
        <p:nvSpPr>
          <p:cNvPr id="6" name="AutoShape 6"/>
          <p:cNvSpPr/>
          <p:nvPr/>
        </p:nvSpPr>
        <p:spPr>
          <a:xfrm>
            <a:off x="1028698" y="3333750"/>
            <a:ext cx="3829051" cy="1504950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7" name="TextBox 7"/>
          <p:cNvSpPr txBox="1"/>
          <p:nvPr/>
        </p:nvSpPr>
        <p:spPr>
          <a:xfrm>
            <a:off x="1303660" y="3712845"/>
            <a:ext cx="327912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200" spc="480">
                <a:solidFill>
                  <a:srgbClr val="26161F"/>
                </a:solidFill>
                <a:latin typeface="Glacial Indifference"/>
              </a:rPr>
              <a:t>DEEP FAKES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03660" y="5095875"/>
            <a:ext cx="3279128" cy="256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2400" spc="216">
                <a:solidFill>
                  <a:srgbClr val="F9E9D0"/>
                </a:solidFill>
                <a:latin typeface="Glacial Indifference"/>
              </a:rPr>
              <a:t>Deep fakes weaponized against women - pornography and harassment.</a:t>
            </a:r>
          </a:p>
        </p:txBody>
      </p:sp>
      <p:sp>
        <p:nvSpPr>
          <p:cNvPr id="9" name="AutoShape 9"/>
          <p:cNvSpPr/>
          <p:nvPr/>
        </p:nvSpPr>
        <p:spPr>
          <a:xfrm>
            <a:off x="5162549" y="4648200"/>
            <a:ext cx="3829051" cy="4171950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10" name="AutoShape 10"/>
          <p:cNvSpPr/>
          <p:nvPr/>
        </p:nvSpPr>
        <p:spPr>
          <a:xfrm>
            <a:off x="5162549" y="3333750"/>
            <a:ext cx="3829051" cy="1504950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11" name="TextBox 11"/>
          <p:cNvSpPr txBox="1"/>
          <p:nvPr/>
        </p:nvSpPr>
        <p:spPr>
          <a:xfrm>
            <a:off x="5437510" y="3392805"/>
            <a:ext cx="3279128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200" spc="480">
                <a:solidFill>
                  <a:srgbClr val="26161F"/>
                </a:solidFill>
                <a:latin typeface="Glacial Indifference"/>
              </a:rPr>
              <a:t>PHOTOS &amp; COLOR FILM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37510" y="5095875"/>
            <a:ext cx="3279128" cy="3377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2400" spc="216">
                <a:solidFill>
                  <a:srgbClr val="F9E9D0"/>
                </a:solidFill>
                <a:latin typeface="Glacial Indifference"/>
              </a:rPr>
              <a:t>New Zealand's passport robot &amp; Nikon Camera.</a:t>
            </a:r>
          </a:p>
          <a:p>
            <a:pPr algn="ctr">
              <a:lnSpc>
                <a:spcPts val="2380"/>
              </a:lnSpc>
            </a:pPr>
            <a:endParaRPr lang="en-US" sz="2400" spc="216">
              <a:solidFill>
                <a:srgbClr val="F9E9D0"/>
              </a:solidFill>
              <a:latin typeface="Glacial Indifference"/>
            </a:endParaRPr>
          </a:p>
          <a:p>
            <a:pPr algn="ctr">
              <a:lnSpc>
                <a:spcPts val="4079"/>
              </a:lnSpc>
            </a:pPr>
            <a:r>
              <a:rPr lang="en-US" sz="2400" spc="216">
                <a:solidFill>
                  <a:srgbClr val="F9E9D0"/>
                </a:solidFill>
                <a:latin typeface="Glacial Indifference"/>
              </a:rPr>
              <a:t>Color film designed for light-skinned people.</a:t>
            </a:r>
          </a:p>
        </p:txBody>
      </p:sp>
      <p:sp>
        <p:nvSpPr>
          <p:cNvPr id="13" name="AutoShape 13"/>
          <p:cNvSpPr/>
          <p:nvPr/>
        </p:nvSpPr>
        <p:spPr>
          <a:xfrm>
            <a:off x="9296400" y="4648200"/>
            <a:ext cx="3829051" cy="4171950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14" name="AutoShape 14"/>
          <p:cNvSpPr/>
          <p:nvPr/>
        </p:nvSpPr>
        <p:spPr>
          <a:xfrm>
            <a:off x="9296400" y="3333750"/>
            <a:ext cx="3829051" cy="1504950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15" name="TextBox 15"/>
          <p:cNvSpPr txBox="1"/>
          <p:nvPr/>
        </p:nvSpPr>
        <p:spPr>
          <a:xfrm>
            <a:off x="9571361" y="3712845"/>
            <a:ext cx="327912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200" spc="480">
                <a:solidFill>
                  <a:srgbClr val="26161F"/>
                </a:solidFill>
                <a:latin typeface="Glacial Indifference"/>
              </a:rPr>
              <a:t>APPLE WATCH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71361" y="5095875"/>
            <a:ext cx="3279128" cy="256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2400" spc="216">
                <a:solidFill>
                  <a:srgbClr val="F9E9D0"/>
                </a:solidFill>
                <a:latin typeface="Glacial Indifference"/>
              </a:rPr>
              <a:t>Determines heart rate based on how much light is absorbed through the skin.</a:t>
            </a:r>
          </a:p>
        </p:txBody>
      </p:sp>
      <p:sp>
        <p:nvSpPr>
          <p:cNvPr id="17" name="AutoShape 17"/>
          <p:cNvSpPr/>
          <p:nvPr/>
        </p:nvSpPr>
        <p:spPr>
          <a:xfrm>
            <a:off x="13430251" y="4648200"/>
            <a:ext cx="3829051" cy="4171950"/>
          </a:xfrm>
          <a:prstGeom prst="rect">
            <a:avLst/>
          </a:prstGeom>
          <a:solidFill>
            <a:srgbClr val="A30052"/>
          </a:solidFill>
        </p:spPr>
      </p:sp>
      <p:sp>
        <p:nvSpPr>
          <p:cNvPr id="18" name="AutoShape 18"/>
          <p:cNvSpPr/>
          <p:nvPr/>
        </p:nvSpPr>
        <p:spPr>
          <a:xfrm>
            <a:off x="13430251" y="3333750"/>
            <a:ext cx="3829051" cy="1504950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19" name="TextBox 19"/>
          <p:cNvSpPr txBox="1"/>
          <p:nvPr/>
        </p:nvSpPr>
        <p:spPr>
          <a:xfrm>
            <a:off x="13705212" y="3392805"/>
            <a:ext cx="3279128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200" spc="480">
                <a:solidFill>
                  <a:srgbClr val="26161F"/>
                </a:solidFill>
                <a:latin typeface="Glacial Indifference"/>
              </a:rPr>
              <a:t>FACIAL ANALYSIS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705212" y="5095875"/>
            <a:ext cx="3279128" cy="308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2400" spc="216">
                <a:solidFill>
                  <a:srgbClr val="F9E9D0"/>
                </a:solidFill>
                <a:latin typeface="Glacial Indifference"/>
              </a:rPr>
              <a:t>AI systems fail to correctly analyze faces of darker-skinned women than that of lighter-skinned men.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9E9D0"/>
                </a:solidFill>
                <a:latin typeface="Neuton Regular"/>
              </a:rPr>
              <a:t>Collier &amp; Kilgore | MAALL 2019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9E9D0"/>
                </a:solidFill>
                <a:latin typeface="Neuton Regular"/>
              </a:rPr>
              <a:t>Collier &amp; Kilgore | MAALL 2019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94360"/>
            <a:ext cx="9144000" cy="90982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0" y="594360"/>
            <a:ext cx="9052789" cy="909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59987" y="2613194"/>
            <a:ext cx="7399313" cy="6765587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3" name="AutoShape 3"/>
          <p:cNvSpPr/>
          <p:nvPr/>
        </p:nvSpPr>
        <p:spPr>
          <a:xfrm>
            <a:off x="10325393" y="2860844"/>
            <a:ext cx="6468501" cy="53247"/>
          </a:xfrm>
          <a:prstGeom prst="rect">
            <a:avLst/>
          </a:prstGeom>
          <a:solidFill>
            <a:srgbClr val="A30052"/>
          </a:solidFill>
        </p:spPr>
      </p:sp>
      <p:grpSp>
        <p:nvGrpSpPr>
          <p:cNvPr id="4" name="Group 4"/>
          <p:cNvGrpSpPr/>
          <p:nvPr/>
        </p:nvGrpSpPr>
        <p:grpSpPr>
          <a:xfrm>
            <a:off x="10577054" y="2947035"/>
            <a:ext cx="5965178" cy="3830955"/>
            <a:chOff x="0" y="0"/>
            <a:chExt cx="7953571" cy="5107940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7953571" cy="2828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7000" i="1" spc="-70">
                  <a:solidFill>
                    <a:srgbClr val="26161F"/>
                  </a:solidFill>
                  <a:latin typeface="Playfair Display Black"/>
                </a:rPr>
                <a:t>Numbers in the workplace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95300" y="3222625"/>
              <a:ext cx="6962971" cy="1885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2400" spc="360">
                  <a:solidFill>
                    <a:srgbClr val="A30052"/>
                  </a:solidFill>
                  <a:latin typeface="Glacial Indifference"/>
                </a:rPr>
                <a:t>- ADDING A SINGLE PERSON CAN CREATE MORE ISSUES THAN IT SOLVES ("TOKENISM")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1028700" y="2613194"/>
            <a:ext cx="7399313" cy="6765587"/>
          </a:xfrm>
          <a:prstGeom prst="rect">
            <a:avLst/>
          </a:prstGeom>
          <a:solidFill>
            <a:srgbClr val="F9E9D0"/>
          </a:solidFill>
        </p:spPr>
      </p:sp>
      <p:sp>
        <p:nvSpPr>
          <p:cNvPr id="8" name="AutoShape 8"/>
          <p:cNvSpPr/>
          <p:nvPr/>
        </p:nvSpPr>
        <p:spPr>
          <a:xfrm>
            <a:off x="1494106" y="2773167"/>
            <a:ext cx="6468501" cy="53247"/>
          </a:xfrm>
          <a:prstGeom prst="rect">
            <a:avLst/>
          </a:prstGeom>
          <a:solidFill>
            <a:srgbClr val="A30052"/>
          </a:solidFill>
        </p:spPr>
      </p:sp>
      <p:grpSp>
        <p:nvGrpSpPr>
          <p:cNvPr id="9" name="Group 9"/>
          <p:cNvGrpSpPr/>
          <p:nvPr/>
        </p:nvGrpSpPr>
        <p:grpSpPr>
          <a:xfrm>
            <a:off x="1745768" y="2947035"/>
            <a:ext cx="5965178" cy="6097905"/>
            <a:chOff x="0" y="0"/>
            <a:chExt cx="7953571" cy="813054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7953571" cy="2828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7000" i="1" spc="-70">
                  <a:solidFill>
                    <a:srgbClr val="26161F"/>
                  </a:solidFill>
                  <a:latin typeface="Playfair Display Black"/>
                </a:rPr>
                <a:t>Diversity in the workplace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95300" y="3222625"/>
              <a:ext cx="6962971" cy="4907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2400" spc="360">
                  <a:solidFill>
                    <a:srgbClr val="A30052"/>
                  </a:solidFill>
                  <a:latin typeface="Glacial Indifference"/>
                </a:rPr>
                <a:t>- BROADENING THE PERSPECTIVES IN THE WORKPLACE (DEMOGRAPHICS)</a:t>
              </a:r>
            </a:p>
            <a:p>
              <a:pPr algn="ctr">
                <a:lnSpc>
                  <a:spcPts val="2560"/>
                </a:lnSpc>
              </a:pPr>
              <a:endParaRPr lang="en-US" sz="2400" spc="360">
                <a:solidFill>
                  <a:srgbClr val="A30052"/>
                </a:solidFill>
                <a:latin typeface="Glacial Indifference"/>
              </a:endParaRPr>
            </a:p>
            <a:p>
              <a:pPr algn="ctr">
                <a:lnSpc>
                  <a:spcPts val="3840"/>
                </a:lnSpc>
              </a:pPr>
              <a:r>
                <a:rPr lang="en-US" sz="2400" spc="360">
                  <a:solidFill>
                    <a:srgbClr val="A30052"/>
                  </a:solidFill>
                  <a:latin typeface="Glacial Indifference"/>
                </a:rPr>
                <a:t>- SOME ISSUES MAY NOT OCCUR WITH MORE VOICES AT THE TABLE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133350"/>
            <a:ext cx="15765194" cy="2244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17"/>
              </a:lnSpc>
            </a:pPr>
            <a:r>
              <a:rPr lang="en-US" sz="7431" i="1" spc="-74">
                <a:solidFill>
                  <a:srgbClr val="A30052"/>
                </a:solidFill>
                <a:latin typeface="Playfair Display Black"/>
              </a:rPr>
              <a:t>Regulating Humans:</a:t>
            </a:r>
          </a:p>
          <a:p>
            <a:pPr algn="ctr">
              <a:lnSpc>
                <a:spcPts val="8917"/>
              </a:lnSpc>
            </a:pPr>
            <a:r>
              <a:rPr lang="en-US" sz="7431" i="1" spc="-74">
                <a:solidFill>
                  <a:srgbClr val="A30052"/>
                </a:solidFill>
                <a:latin typeface="Playfair Display Black"/>
              </a:rPr>
              <a:t>Resolving Problems of AI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8055" y="9852731"/>
            <a:ext cx="171918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F9E9D0"/>
                </a:solidFill>
                <a:latin typeface="Neuton Regular"/>
              </a:rPr>
              <a:t>Collier &amp; Kilgore | MAALL 2019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719</Words>
  <Application>Microsoft Office PowerPoint</Application>
  <PresentationFormat>Custom</PresentationFormat>
  <Paragraphs>196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Aileron Thin</vt:lpstr>
      <vt:lpstr>Arial</vt:lpstr>
      <vt:lpstr>Playfair Display Black</vt:lpstr>
      <vt:lpstr>Roboto</vt:lpstr>
      <vt:lpstr>Glacial Indifference</vt:lpstr>
      <vt:lpstr>Arimo</vt:lpstr>
      <vt:lpstr>Neuton Regular</vt:lpstr>
      <vt:lpstr>Aileron Regular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ONE</dc:title>
  <dc:creator>Collier, Autumn E.</dc:creator>
  <cp:lastModifiedBy>Lacy A. Rakestraw</cp:lastModifiedBy>
  <cp:revision>9</cp:revision>
  <dcterms:created xsi:type="dcterms:W3CDTF">2006-08-16T00:00:00Z</dcterms:created>
  <dcterms:modified xsi:type="dcterms:W3CDTF">2019-10-25T18:04:30Z</dcterms:modified>
  <dc:identifier>DADnjaVXpjM</dc:identifier>
</cp:coreProperties>
</file>